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0" r:id="rId4"/>
    <p:sldId id="257" r:id="rId5"/>
    <p:sldId id="300" r:id="rId6"/>
    <p:sldId id="289" r:id="rId7"/>
    <p:sldId id="292" r:id="rId8"/>
    <p:sldId id="258" r:id="rId9"/>
    <p:sldId id="259" r:id="rId10"/>
    <p:sldId id="260" r:id="rId11"/>
    <p:sldId id="261" r:id="rId12"/>
    <p:sldId id="288" r:id="rId13"/>
    <p:sldId id="287" r:id="rId14"/>
    <p:sldId id="294" r:id="rId15"/>
    <p:sldId id="283" r:id="rId16"/>
    <p:sldId id="262" r:id="rId17"/>
    <p:sldId id="298" r:id="rId18"/>
    <p:sldId id="266" r:id="rId19"/>
    <p:sldId id="280" r:id="rId20"/>
    <p:sldId id="279" r:id="rId21"/>
    <p:sldId id="273" r:id="rId22"/>
    <p:sldId id="272" r:id="rId23"/>
    <p:sldId id="297" r:id="rId24"/>
    <p:sldId id="299" r:id="rId25"/>
    <p:sldId id="274" r:id="rId26"/>
    <p:sldId id="276" r:id="rId27"/>
    <p:sldId id="295" r:id="rId28"/>
    <p:sldId id="285" r:id="rId29"/>
    <p:sldId id="284" r:id="rId30"/>
    <p:sldId id="282" r:id="rId31"/>
    <p:sldId id="269" r:id="rId32"/>
    <p:sldId id="264" r:id="rId33"/>
    <p:sldId id="263" r:id="rId34"/>
    <p:sldId id="268" r:id="rId35"/>
    <p:sldId id="28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94624" autoAdjust="0"/>
  </p:normalViewPr>
  <p:slideViewPr>
    <p:cSldViewPr>
      <p:cViewPr>
        <p:scale>
          <a:sx n="50" d="100"/>
          <a:sy n="50" d="100"/>
        </p:scale>
        <p:origin x="-1968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47E0-055E-42E8-BFE7-EA902DC1E954}" type="datetimeFigureOut">
              <a:rPr lang="ru-RU" smtClean="0"/>
              <a:pPr/>
              <a:t>10.01.2016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6C944-631B-48B8-B720-25E624DD65F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47E0-055E-42E8-BFE7-EA902DC1E954}" type="datetimeFigureOut">
              <a:rPr lang="ru-RU" smtClean="0"/>
              <a:pPr/>
              <a:t>10.01.2016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6C944-631B-48B8-B720-25E624DD65F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47E0-055E-42E8-BFE7-EA902DC1E954}" type="datetimeFigureOut">
              <a:rPr lang="ru-RU" smtClean="0"/>
              <a:pPr/>
              <a:t>10.01.2016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6C944-631B-48B8-B720-25E624DD65F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47E0-055E-42E8-BFE7-EA902DC1E954}" type="datetimeFigureOut">
              <a:rPr lang="ru-RU" smtClean="0"/>
              <a:pPr/>
              <a:t>10.01.2016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6C944-631B-48B8-B720-25E624DD65F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47E0-055E-42E8-BFE7-EA902DC1E954}" type="datetimeFigureOut">
              <a:rPr lang="ru-RU" smtClean="0"/>
              <a:pPr/>
              <a:t>10.01.2016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6C944-631B-48B8-B720-25E624DD65F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47E0-055E-42E8-BFE7-EA902DC1E954}" type="datetimeFigureOut">
              <a:rPr lang="ru-RU" smtClean="0"/>
              <a:pPr/>
              <a:t>10.01.2016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6C944-631B-48B8-B720-25E624DD65F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47E0-055E-42E8-BFE7-EA902DC1E954}" type="datetimeFigureOut">
              <a:rPr lang="ru-RU" smtClean="0"/>
              <a:pPr/>
              <a:t>10.01.2016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6C944-631B-48B8-B720-25E624DD65F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47E0-055E-42E8-BFE7-EA902DC1E954}" type="datetimeFigureOut">
              <a:rPr lang="ru-RU" smtClean="0"/>
              <a:pPr/>
              <a:t>10.01.2016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6C944-631B-48B8-B720-25E624DD65F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47E0-055E-42E8-BFE7-EA902DC1E954}" type="datetimeFigureOut">
              <a:rPr lang="ru-RU" smtClean="0"/>
              <a:pPr/>
              <a:t>10.01.2016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6C944-631B-48B8-B720-25E624DD65F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47E0-055E-42E8-BFE7-EA902DC1E954}" type="datetimeFigureOut">
              <a:rPr lang="ru-RU" smtClean="0"/>
              <a:pPr/>
              <a:t>10.01.2016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6C944-631B-48B8-B720-25E624DD65F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47E0-055E-42E8-BFE7-EA902DC1E954}" type="datetimeFigureOut">
              <a:rPr lang="ru-RU" smtClean="0"/>
              <a:pPr/>
              <a:t>10.01.2016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6C944-631B-48B8-B720-25E624DD65F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C47E0-055E-42E8-BFE7-EA902DC1E954}" type="datetimeFigureOut">
              <a:rPr lang="ru-RU" smtClean="0"/>
              <a:pPr/>
              <a:t>10.01.2016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6C944-631B-48B8-B720-25E624DD65F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ШКОЛЬНЫЙ МУЗЕЙ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ГБОУ СОШ  п. Чапаевский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500577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429124" y="0"/>
            <a:ext cx="4714876" cy="600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428860" y="6143644"/>
            <a:ext cx="4071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ЕГО ИМЯ НОСИТ ПОСЕЛОК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3122919"/>
            <a:ext cx="4980108" cy="373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28596" y="357166"/>
            <a:ext cx="8286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Мероприятия, посвященные герою Гражданской войны В.И.Чапаеву 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Торжественные линейки 5 сентября и 9 февраля, с возложением цветов к памятнику В.И.Чапаева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Литературно- музыкальная композиция с презентацией, посвященная юбилею героя.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Просмотр фильма «Чапаев»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220200" cy="691515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"/>
            <a:ext cx="7143768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000628" y="6000768"/>
            <a:ext cx="38259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БОЕВАЯ СЛАВА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220200" cy="691515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5483" b="10904"/>
          <a:stretch>
            <a:fillRect/>
          </a:stretch>
        </p:blipFill>
        <p:spPr bwMode="auto">
          <a:xfrm>
            <a:off x="1500166" y="0"/>
            <a:ext cx="7643834" cy="479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143372" y="4786322"/>
            <a:ext cx="5000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Сменные  экспозиции:</a:t>
            </a:r>
          </a:p>
          <a:p>
            <a:r>
              <a:rPr lang="ru-RU" sz="2400" dirty="0" smtClean="0"/>
              <a:t>  </a:t>
            </a:r>
            <a:r>
              <a:rPr lang="ru-RU" sz="2400" b="1" dirty="0" smtClean="0">
                <a:solidFill>
                  <a:schemeClr val="bg1"/>
                </a:solidFill>
              </a:rPr>
              <a:t>«Дорогами войны», «Фронтовые истории», «Труженики тыла»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220200" cy="691515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0"/>
            <a:ext cx="7072330" cy="53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285984" y="6215082"/>
            <a:ext cx="6858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Просмотр жителями поселения  презентации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42918"/>
            <a:ext cx="20002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«Наши воины-земляки.»   </a:t>
            </a:r>
          </a:p>
          <a:p>
            <a:pPr algn="ctr"/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 Мая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28604"/>
            <a:ext cx="214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ЭКСКУРСИЯ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-main-pic" descr="Картинка 2 из 31"/>
          <p:cNvPicPr>
            <a:picLocks noChangeAspect="1" noChangeArrowheads="1"/>
          </p:cNvPicPr>
          <p:nvPr/>
        </p:nvPicPr>
        <p:blipFill>
          <a:blip r:embed="rId2" cstate="print"/>
          <a:srcRect b="13541"/>
          <a:stretch>
            <a:fillRect/>
          </a:stretch>
        </p:blipFill>
        <p:spPr bwMode="auto">
          <a:xfrm>
            <a:off x="0" y="928670"/>
            <a:ext cx="5329238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7" descr="сканирование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551223"/>
            <a:ext cx="3714744" cy="530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8"/>
          <p:cNvSpPr txBox="1">
            <a:spLocks noChangeArrowheads="1"/>
          </p:cNvSpPr>
          <p:nvPr/>
        </p:nvSpPr>
        <p:spPr bwMode="auto">
          <a:xfrm>
            <a:off x="1714480" y="1000108"/>
            <a:ext cx="36433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2400" dirty="0" smtClean="0"/>
              <a:t>              </a:t>
            </a:r>
            <a:r>
              <a:rPr lang="ru-RU" sz="2400" b="1" dirty="0" smtClean="0"/>
              <a:t>Пленение фельдмаршала Паулюса</a:t>
            </a:r>
            <a:endParaRPr lang="ru-RU" sz="2400" b="1" dirty="0"/>
          </a:p>
        </p:txBody>
      </p:sp>
      <p:sp>
        <p:nvSpPr>
          <p:cNvPr id="58373" name="Text Box 9"/>
          <p:cNvSpPr txBox="1">
            <a:spLocks noChangeArrowheads="1"/>
          </p:cNvSpPr>
          <p:nvPr/>
        </p:nvSpPr>
        <p:spPr bwMode="auto">
          <a:xfrm>
            <a:off x="6000760" y="571480"/>
            <a:ext cx="18771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endParaRPr lang="ru-RU" sz="2400" b="1" dirty="0" smtClean="0"/>
          </a:p>
          <a:p>
            <a:pPr algn="l"/>
            <a:r>
              <a:rPr lang="ru-RU" sz="2400" b="1" dirty="0" err="1" smtClean="0">
                <a:solidFill>
                  <a:srgbClr val="FFFF00"/>
                </a:solidFill>
              </a:rPr>
              <a:t>Сарбаев</a:t>
            </a:r>
            <a:r>
              <a:rPr lang="ru-RU" sz="2400" b="1" dirty="0" smtClean="0">
                <a:solidFill>
                  <a:srgbClr val="FFFF00"/>
                </a:solidFill>
              </a:rPr>
              <a:t>  </a:t>
            </a:r>
            <a:r>
              <a:rPr lang="ru-RU" sz="2400" b="1" dirty="0">
                <a:solidFill>
                  <a:srgbClr val="FFFF00"/>
                </a:solidFill>
              </a:rPr>
              <a:t>Г.С.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1670" y="357166"/>
            <a:ext cx="3288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Слайд из презентации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5716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img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  <p:pic>
        <p:nvPicPr>
          <p:cNvPr id="6" name="Picture 2" descr="C:\Users\1-4\Pictures\древний мир, 25 мая\в шк\б 004.jpg"/>
          <p:cNvPicPr>
            <a:picLocks noChangeAspect="1" noChangeArrowheads="1"/>
          </p:cNvPicPr>
          <p:nvPr/>
        </p:nvPicPr>
        <p:blipFill>
          <a:blip r:embed="rId3" cstate="print"/>
          <a:srcRect l="26644" r="4276"/>
          <a:stretch>
            <a:fillRect/>
          </a:stretch>
        </p:blipFill>
        <p:spPr bwMode="auto">
          <a:xfrm>
            <a:off x="3271073" y="0"/>
            <a:ext cx="5658645" cy="61436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928926" y="6286520"/>
            <a:ext cx="5214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Участие в гражданском проекте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1428736"/>
            <a:ext cx="3000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Книга Памяти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поселения Чапаевский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786" y="500042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2010г.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428396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0"/>
            <a:ext cx="4139952" cy="310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3429001"/>
            <a:ext cx="4572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15616" y="332656"/>
            <a:ext cx="3564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Ценные экспонаты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124744"/>
            <a:ext cx="49122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1. Земля, привезенная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учащимися из городов – героев.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2. Солдатские каска и пилотка,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расплавленные камень и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 осколки из Брестской крепости.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3. Награды и удостоверения к ним.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7000" t="2664"/>
          <a:stretch>
            <a:fillRect/>
          </a:stretch>
        </p:blipFill>
        <p:spPr bwMode="auto">
          <a:xfrm>
            <a:off x="0" y="2928934"/>
            <a:ext cx="5005369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2" y="0"/>
            <a:ext cx="87154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Конкурсы и выставки: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-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фотографий  «Любимая природа в любое время года»,«Разнотравье края», «Моя улица»;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-новогодних открыток 20 века;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календариков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 века;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-значков.</a:t>
            </a:r>
          </a:p>
          <a:p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Public\DCIM\103_FUJI\DSCF3479.JPG"/>
          <p:cNvPicPr>
            <a:picLocks noChangeAspect="1" noChangeArrowheads="1"/>
          </p:cNvPicPr>
          <p:nvPr/>
        </p:nvPicPr>
        <p:blipFill>
          <a:blip r:embed="rId4" cstate="print"/>
          <a:srcRect l="32661" r="7157"/>
          <a:stretch>
            <a:fillRect/>
          </a:stretch>
        </p:blipFill>
        <p:spPr bwMode="auto">
          <a:xfrm>
            <a:off x="5325246" y="2098983"/>
            <a:ext cx="3818754" cy="4759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-4\Desktop\DSCF3485.JPG"/>
          <p:cNvPicPr>
            <a:picLocks noChangeAspect="1" noChangeArrowheads="1"/>
          </p:cNvPicPr>
          <p:nvPr/>
        </p:nvPicPr>
        <p:blipFill>
          <a:blip r:embed="rId3" cstate="print"/>
          <a:srcRect l="6493" r="2598"/>
          <a:stretch>
            <a:fillRect/>
          </a:stretch>
        </p:blipFill>
        <p:spPr bwMode="auto">
          <a:xfrm>
            <a:off x="0" y="2000240"/>
            <a:ext cx="5000660" cy="4125566"/>
          </a:xfrm>
          <a:prstGeom prst="rect">
            <a:avLst/>
          </a:prstGeom>
          <a:noFill/>
        </p:spPr>
      </p:pic>
      <p:pic>
        <p:nvPicPr>
          <p:cNvPr id="3078" name="Picture 6" descr="C:\Users\1-4\Desktop\DSCF3486.JPG"/>
          <p:cNvPicPr>
            <a:picLocks noChangeAspect="1" noChangeArrowheads="1"/>
          </p:cNvPicPr>
          <p:nvPr/>
        </p:nvPicPr>
        <p:blipFill>
          <a:blip r:embed="rId4" cstate="print"/>
          <a:srcRect l="11874" r="9374"/>
          <a:stretch>
            <a:fillRect/>
          </a:stretch>
        </p:blipFill>
        <p:spPr bwMode="auto">
          <a:xfrm>
            <a:off x="5018383" y="2214554"/>
            <a:ext cx="4125617" cy="392909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428604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Социальный проект.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Переписка с правительствами при решении судьбы лесополос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928670"/>
            <a:ext cx="85725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Arial" charset="0"/>
              </a:rPr>
              <a:t>У каждого из нас есть своя  малая родина, со своим обликом,  со  своей красотой. Предстает она человеку в детстве и остается с ним на всю жизнь. Поэтому очень важно знать историю своего села,  семьи, свои корни.</a:t>
            </a:r>
            <a:endParaRPr lang="ru-RU" sz="3600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-4\Desktop\DSCF3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90998" cy="3143248"/>
          </a:xfrm>
          <a:prstGeom prst="rect">
            <a:avLst/>
          </a:prstGeom>
          <a:noFill/>
        </p:spPr>
      </p:pic>
      <p:pic>
        <p:nvPicPr>
          <p:cNvPr id="1027" name="Picture 3" descr="C:\Users\1-4\Desktop\DSCF3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0"/>
            <a:ext cx="4286248" cy="3214686"/>
          </a:xfrm>
          <a:prstGeom prst="rect">
            <a:avLst/>
          </a:prstGeom>
          <a:noFill/>
        </p:spPr>
      </p:pic>
      <p:pic>
        <p:nvPicPr>
          <p:cNvPr id="1028" name="Picture 4" descr="C:\Users\1-4\Desktop\DSCF35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704"/>
            <a:ext cx="4000394" cy="30002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43504" y="3357562"/>
            <a:ext cx="259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ИСТОРИЯ ШКОЛЫ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3299" y="3929066"/>
            <a:ext cx="49007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Юбилей школы:</a:t>
            </a:r>
          </a:p>
          <a:p>
            <a:r>
              <a:rPr lang="ru-RU" sz="2400" b="1" dirty="0" smtClean="0"/>
              <a:t>сбор материала, фотографий, </a:t>
            </a:r>
          </a:p>
          <a:p>
            <a:r>
              <a:rPr lang="ru-RU" sz="2400" b="1" dirty="0" smtClean="0"/>
              <a:t>сканирование фотографий, </a:t>
            </a:r>
          </a:p>
          <a:p>
            <a:r>
              <a:rPr lang="ru-RU" sz="2400" b="1" dirty="0" smtClean="0"/>
              <a:t>оформление стендов к празднику</a:t>
            </a:r>
            <a:r>
              <a:rPr lang="ru-RU" sz="2000" b="1" dirty="0" smtClean="0"/>
              <a:t>. 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71934" y="6143644"/>
            <a:ext cx="1384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40  штук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20" y="3143248"/>
            <a:ext cx="3120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Собрали 183 фотографии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УЧЕНИК-КБ-4\Desktop\фотки\04042013252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20455"/>
          <a:stretch>
            <a:fillRect/>
          </a:stretch>
        </p:blipFill>
        <p:spPr bwMode="auto">
          <a:xfrm>
            <a:off x="0" y="1857364"/>
            <a:ext cx="4429124" cy="500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УЧЕНИК-КБ-4\Desktop\фотки\04042013261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428604"/>
            <a:ext cx="4714876" cy="64293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85720" y="285728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Экскурсия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«Крестьянская изба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начале 20 века»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-4\Pictures\древний мир, 25 мая\в шк\б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3857620" cy="2893216"/>
          </a:xfrm>
          <a:prstGeom prst="rect">
            <a:avLst/>
          </a:prstGeom>
          <a:noFill/>
        </p:spPr>
      </p:pic>
      <p:pic>
        <p:nvPicPr>
          <p:cNvPr id="3" name="Рисунок 2" descr="C:\Users\УЧЕНИК-КБ-4\Desktop\фотки\04042013256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1357298"/>
            <a:ext cx="3357554" cy="45720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57158" y="1"/>
            <a:ext cx="4857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Экскурсия 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«Крестьянские орудия труда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кухонная утварь»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3570" y="214290"/>
            <a:ext cx="2981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dirty="0" smtClean="0"/>
              <a:t>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«Предметы быта»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УЧЕНИК-КБ-4\Desktop\фотки\04042013245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17999"/>
          <a:stretch>
            <a:fillRect/>
          </a:stretch>
        </p:blipFill>
        <p:spPr bwMode="auto">
          <a:xfrm>
            <a:off x="928662" y="3929042"/>
            <a:ext cx="3071834" cy="2928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370790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889"/>
            <a:ext cx="4090815" cy="306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0519" y="2348880"/>
            <a:ext cx="5493481" cy="412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923928" y="1196752"/>
            <a:ext cx="4626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Кухонная утварь и орудия труда  </a:t>
            </a:r>
          </a:p>
          <a:p>
            <a:r>
              <a:rPr lang="ru-RU" sz="2400" b="1" dirty="0" smtClean="0"/>
              <a:t>крестьян начала 20 века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0"/>
            <a:ext cx="3888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Ценные экспонаты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8059" r="9181"/>
          <a:stretch>
            <a:fillRect/>
          </a:stretch>
        </p:blipFill>
        <p:spPr bwMode="auto">
          <a:xfrm>
            <a:off x="5220072" y="3301984"/>
            <a:ext cx="3923928" cy="355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5292080" cy="396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r="18261"/>
          <a:stretch>
            <a:fillRect/>
          </a:stretch>
        </p:blipFill>
        <p:spPr bwMode="auto">
          <a:xfrm>
            <a:off x="5281515" y="0"/>
            <a:ext cx="3862485" cy="354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9001"/>
            <a:ext cx="457200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82579"/>
            <a:ext cx="4500562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684257" y="0"/>
            <a:ext cx="4459743" cy="334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0"/>
            <a:ext cx="45720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Работа по экспозиции  </a:t>
            </a:r>
          </a:p>
          <a:p>
            <a:r>
              <a:rPr lang="ru-RU" sz="2400" b="1" dirty="0" smtClean="0"/>
              <a:t>         «История поселка»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Сбор  экспонатов и информации 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Встречи со старожилами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в архивах 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конкурсе «Моя малая родина»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Создание презентации и показ</a:t>
            </a:r>
          </a:p>
          <a:p>
            <a:pPr marL="457200" indent="-45720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ученикам школы,  жителям поселка</a:t>
            </a:r>
          </a:p>
          <a:p>
            <a:pPr marL="457200" indent="-45720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День Села.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-4\Desktop\DSCF3468.JPG"/>
          <p:cNvPicPr>
            <a:picLocks noChangeAspect="1" noChangeArrowheads="1"/>
          </p:cNvPicPr>
          <p:nvPr/>
        </p:nvPicPr>
        <p:blipFill>
          <a:blip r:embed="rId2" cstate="print"/>
          <a:srcRect r="19118"/>
          <a:stretch>
            <a:fillRect/>
          </a:stretch>
        </p:blipFill>
        <p:spPr bwMode="auto">
          <a:xfrm>
            <a:off x="0" y="0"/>
            <a:ext cx="3697935" cy="3429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6654" b="9260"/>
          <a:stretch>
            <a:fillRect/>
          </a:stretch>
        </p:blipFill>
        <p:spPr bwMode="auto">
          <a:xfrm>
            <a:off x="3786182" y="1857364"/>
            <a:ext cx="514350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57620" y="0"/>
            <a:ext cx="475790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По природе края.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Фотографирование растений края 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2. Изготовление гербария.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Создание презентации «Разнотравье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края» и показ её учащимся.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00562" y="4643447"/>
            <a:ext cx="46434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Оформление альбома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«Животный и растительный мир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Самарской области»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Литературно-музыкальная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композиция с презентацией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«Птицы края»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-4\Pictures\древний мир, 25 мая\в шк\б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28736"/>
            <a:ext cx="6215106" cy="46613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28794" y="357166"/>
            <a:ext cx="5318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Мероприятие для начальных классов </a:t>
            </a:r>
          </a:p>
          <a:p>
            <a:r>
              <a:rPr lang="ru-RU" sz="2400" b="1" dirty="0" smtClean="0"/>
              <a:t>               «Трава травке рознь»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-4\Desktop\sector2207040.jpg"/>
          <p:cNvPicPr>
            <a:picLocks noChangeAspect="1" noChangeArrowheads="1"/>
          </p:cNvPicPr>
          <p:nvPr/>
        </p:nvPicPr>
        <p:blipFill>
          <a:blip r:embed="rId2" cstate="print"/>
          <a:srcRect t="12866"/>
          <a:stretch>
            <a:fillRect/>
          </a:stretch>
        </p:blipFill>
        <p:spPr bwMode="auto">
          <a:xfrm flipH="1">
            <a:off x="0" y="908720"/>
            <a:ext cx="4477067" cy="29259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221088"/>
            <a:ext cx="334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… с главой администрации поселения Аристовым С.М. 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54346" y="404664"/>
            <a:ext cx="458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…с  председателем  по  природоресурсам </a:t>
            </a:r>
          </a:p>
          <a:p>
            <a:r>
              <a:rPr lang="ru-RU" b="1" dirty="0" smtClean="0"/>
              <a:t> Красноармейского района Цукановым В.Н.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5720" y="5857892"/>
            <a:ext cx="2884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…с местным фермером </a:t>
            </a:r>
          </a:p>
          <a:p>
            <a:r>
              <a:rPr lang="ru-RU" sz="2000" b="1" dirty="0" smtClean="0"/>
              <a:t> Минко А.И. 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91680" y="0"/>
            <a:ext cx="4824536" cy="476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Встречи с представителями власти</a:t>
            </a:r>
            <a:endParaRPr lang="ru-RU" sz="2400" b="1" dirty="0"/>
          </a:p>
        </p:txBody>
      </p:sp>
      <p:pic>
        <p:nvPicPr>
          <p:cNvPr id="10" name="Picture 4" descr="C:\Users\1-4\Desktop\sector2076992.jpg"/>
          <p:cNvPicPr>
            <a:picLocks noChangeAspect="1" noChangeArrowheads="1"/>
          </p:cNvPicPr>
          <p:nvPr/>
        </p:nvPicPr>
        <p:blipFill>
          <a:blip r:embed="rId3" cstate="print"/>
          <a:srcRect t="20833"/>
          <a:stretch>
            <a:fillRect/>
          </a:stretch>
        </p:blipFill>
        <p:spPr bwMode="auto">
          <a:xfrm>
            <a:off x="3248565" y="3357562"/>
            <a:ext cx="5895435" cy="3500438"/>
          </a:xfrm>
          <a:prstGeom prst="rect">
            <a:avLst/>
          </a:prstGeom>
          <a:noFill/>
        </p:spPr>
      </p:pic>
      <p:pic>
        <p:nvPicPr>
          <p:cNvPr id="11" name="Picture 3" descr="C:\Users\1-4\Desktop\sector2070400.jpg"/>
          <p:cNvPicPr>
            <a:picLocks noChangeAspect="1" noChangeArrowheads="1"/>
          </p:cNvPicPr>
          <p:nvPr/>
        </p:nvPicPr>
        <p:blipFill>
          <a:blip r:embed="rId4" cstate="print"/>
          <a:srcRect t="18367" r="4591" b="6122"/>
          <a:stretch>
            <a:fillRect/>
          </a:stretch>
        </p:blipFill>
        <p:spPr bwMode="auto">
          <a:xfrm>
            <a:off x="4429124" y="1052736"/>
            <a:ext cx="4714876" cy="2798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0"/>
            <a:ext cx="8064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/>
          </a:p>
          <a:p>
            <a:pPr algn="ctr"/>
            <a:r>
              <a:rPr lang="ru-RU" sz="4000" b="1" dirty="0" smtClean="0"/>
              <a:t>Связь музея с другими музеями Самарской области. </a:t>
            </a:r>
          </a:p>
          <a:p>
            <a:endParaRPr lang="ru-RU" sz="3200" b="1" dirty="0" smtClean="0"/>
          </a:p>
          <a:p>
            <a:endParaRPr lang="ru-RU" sz="3200" b="1" dirty="0" smtClean="0"/>
          </a:p>
          <a:p>
            <a:pPr marL="514350" indent="-514350">
              <a:buAutoNum type="arabicPeriod"/>
            </a:pPr>
            <a:r>
              <a:rPr lang="ru-RU" sz="3200" b="1" dirty="0" smtClean="0"/>
              <a:t>Посещение музеев.</a:t>
            </a:r>
          </a:p>
          <a:p>
            <a:pPr marL="514350" indent="-514350">
              <a:buAutoNum type="arabicPeriod"/>
            </a:pPr>
            <a:r>
              <a:rPr lang="ru-RU" sz="3200" b="1" dirty="0" smtClean="0"/>
              <a:t>Передача экспонатов в музей «Древний мир».</a:t>
            </a:r>
          </a:p>
          <a:p>
            <a:pPr marL="514350" indent="-514350">
              <a:buAutoNum type="arabicPeriod"/>
            </a:pPr>
            <a:r>
              <a:rPr lang="ru-RU" sz="3200" b="1" dirty="0" smtClean="0"/>
              <a:t>Участие в раскопках.</a:t>
            </a:r>
          </a:p>
          <a:p>
            <a:pPr algn="ctr"/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71480"/>
            <a:ext cx="82868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                                      </a:t>
            </a:r>
            <a:r>
              <a:rPr lang="ru-RU" sz="4000" b="1" dirty="0" smtClean="0">
                <a:solidFill>
                  <a:srgbClr val="FFFF00"/>
                </a:solidFill>
                <a:latin typeface="Arial" charset="0"/>
              </a:rPr>
              <a:t>ЦЕЛИ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1. Сохранение исторической памяти и наследия, развитие интереса к истории своего народа.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2. Воспитание подрастающего поколения в духе патриотизма и гражданственности, ответственного отношения  к культурно-историческому наследию своей страны.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3. Укрепление нравственных позиций учащихся, чувства собственного достоинства,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гордости за свою малую родину, за свою Отчизну.</a:t>
            </a:r>
            <a:endParaRPr lang="ru-RU" sz="2400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49159"/>
          <a:stretch>
            <a:fillRect/>
          </a:stretch>
        </p:blipFill>
        <p:spPr bwMode="auto">
          <a:xfrm>
            <a:off x="1428728" y="3163888"/>
            <a:ext cx="5546725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t="48966" r="6605" b="19682"/>
          <a:stretch>
            <a:fillRect/>
          </a:stretch>
        </p:blipFill>
        <p:spPr bwMode="auto">
          <a:xfrm>
            <a:off x="1357290" y="357166"/>
            <a:ext cx="549910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1520" y="2636912"/>
            <a:ext cx="8060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Будущий музей «Древний мир». Участие в раскопках  в селе Колывань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ntel\Desktop\нов\SDC10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139952" cy="2759967"/>
          </a:xfrm>
          <a:prstGeom prst="rect">
            <a:avLst/>
          </a:prstGeom>
          <a:noFill/>
        </p:spPr>
      </p:pic>
      <p:pic>
        <p:nvPicPr>
          <p:cNvPr id="1027" name="Picture 3" descr="C:\Users\intel\Desktop\нов\SDC109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059216" y="836712"/>
            <a:ext cx="4084784" cy="2723189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573016"/>
            <a:ext cx="4392488" cy="329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85918" y="285728"/>
            <a:ext cx="5948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Краеведческий музей г. Новокуйбышевска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16216" y="4221088"/>
            <a:ext cx="1803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Мастер- класс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49" y="3714753"/>
            <a:ext cx="4716051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C:\Users\Public\Pictures\д.мир 3\древний мир-2\зоопарк 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0"/>
            <a:ext cx="4608939" cy="307185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57752" y="428604"/>
            <a:ext cx="392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Ежегодное  (с </a:t>
            </a:r>
            <a:r>
              <a:rPr lang="ru-RU" sz="2000" b="1" dirty="0" smtClean="0"/>
              <a:t>2011</a:t>
            </a:r>
            <a:r>
              <a:rPr lang="ru-RU" sz="2400" b="1" dirty="0" smtClean="0"/>
              <a:t>г.) посещение  9-ми классами  </a:t>
            </a:r>
          </a:p>
          <a:p>
            <a:r>
              <a:rPr lang="ru-RU" sz="2400" b="1" dirty="0" smtClean="0"/>
              <a:t>музея  «Древний мир» </a:t>
            </a:r>
          </a:p>
        </p:txBody>
      </p:sp>
      <p:pic>
        <p:nvPicPr>
          <p:cNvPr id="6146" name="Picture 2" descr="C:\Users\1-4\Pictures\древний мир, 25 мая\DSCF17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96868"/>
            <a:ext cx="4214842" cy="31611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2910" y="3286124"/>
            <a:ext cx="245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Летний лагерь в музее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3750476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994" y="2214554"/>
            <a:ext cx="5334006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596" y="500042"/>
            <a:ext cx="2839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 музее Алабина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43306" y="0"/>
            <a:ext cx="5143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 музее при Администрации </a:t>
            </a:r>
          </a:p>
          <a:p>
            <a:r>
              <a:rPr lang="ru-RU" sz="2400" b="1" dirty="0" smtClean="0"/>
              <a:t>поселения Чапаевский.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Совместная работа: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обмен  информацией, фотографиями,  консультации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57166"/>
            <a:ext cx="82368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В перспективе:</a:t>
            </a:r>
          </a:p>
          <a:p>
            <a:pPr>
              <a:buFontTx/>
              <a:buChar char="-"/>
            </a:pPr>
            <a:r>
              <a:rPr lang="ru-RU" sz="2400" b="1" dirty="0" smtClean="0"/>
              <a:t> </a:t>
            </a:r>
            <a:r>
              <a:rPr lang="ru-RU" sz="2800" b="1" dirty="0" smtClean="0"/>
              <a:t>обновление стендов, мебели;</a:t>
            </a:r>
          </a:p>
          <a:p>
            <a:pPr>
              <a:buFontTx/>
              <a:buChar char="-"/>
            </a:pPr>
            <a:r>
              <a:rPr lang="ru-RU" sz="2800" b="1" dirty="0" smtClean="0"/>
              <a:t> обновление экспозиций: </a:t>
            </a:r>
          </a:p>
          <a:p>
            <a:r>
              <a:rPr lang="ru-RU" sz="2800" b="1" dirty="0" smtClean="0"/>
              <a:t> «История школы»,  «История поселения»;</a:t>
            </a:r>
          </a:p>
          <a:p>
            <a:pPr>
              <a:buFontTx/>
              <a:buChar char="-"/>
            </a:pPr>
            <a:r>
              <a:rPr lang="ru-RU" sz="2800" b="1" dirty="0" smtClean="0"/>
              <a:t>к 70-летию Победы  обновить и дополнить  материал  по фронтовикам  (с использованием  сайта «Мемориал») и  рассказать о них ученикам, родственникам, жителям поселения.</a:t>
            </a:r>
          </a:p>
          <a:p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1000108"/>
            <a:ext cx="80010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Благодаря краеведению  ученик имеет возможность глубже уяснить положения:</a:t>
            </a:r>
          </a:p>
          <a:p>
            <a:r>
              <a:rPr lang="ru-RU" sz="3600" dirty="0" smtClean="0">
                <a:solidFill>
                  <a:srgbClr val="FFFF00"/>
                </a:solidFill>
              </a:rPr>
              <a:t> история – это история народа; </a:t>
            </a:r>
          </a:p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каждый человек – соучастник события прошлого, настоящего и будущего; корни человека – в истории и традициях своей семьи, своего народа, в прошлом родного края и страны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12" y="285728"/>
            <a:ext cx="90011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3600" dirty="0" smtClean="0">
                <a:solidFill>
                  <a:srgbClr val="FFFF00"/>
                </a:solidFill>
                <a:latin typeface="Arial" charset="0"/>
              </a:rPr>
              <a:t>Задачи</a:t>
            </a:r>
          </a:p>
          <a:p>
            <a:pPr marL="342900" indent="-342900">
              <a:buFontTx/>
              <a:buAutoNum type="arabicPeriod"/>
            </a:pP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Изучить историю возникновения и развития нашего поселка</a:t>
            </a:r>
          </a:p>
          <a:p>
            <a:pPr marL="342900" indent="-342900">
              <a:buFontTx/>
              <a:buAutoNum type="arabicPeriod"/>
            </a:pP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Исследовать особенность быта, жизни уклада жителей поселка Чапаевский</a:t>
            </a:r>
          </a:p>
          <a:p>
            <a:pPr marL="342900" indent="-342900">
              <a:buFontTx/>
              <a:buAutoNum type="arabicPeriod"/>
            </a:pP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Провести поисковую работу с целью пополнения фонда музея экспонатами</a:t>
            </a:r>
          </a:p>
          <a:p>
            <a:pPr marL="342900" indent="-342900">
              <a:buFontTx/>
              <a:buAutoNum type="arabicPeriod"/>
            </a:pPr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Помочь детям раскрыть свои исследовательские способности, воспитывать  культуру общения с людьми старшего поколения.</a:t>
            </a:r>
          </a:p>
          <a:p>
            <a:pPr marL="342900" indent="-342900"/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5. Вести поисковую работу по изучению жизни и деятельности  людей, прославивших родной поселок, дополнить информацию по фронтовикам к 70-летию Победы.</a:t>
            </a:r>
          </a:p>
          <a:p>
            <a:pPr marL="342900" indent="-342900"/>
            <a:r>
              <a:rPr lang="ru-RU" sz="2400" dirty="0" smtClean="0">
                <a:solidFill>
                  <a:srgbClr val="FFFF00"/>
                </a:solidFill>
                <a:latin typeface="Arial" charset="0"/>
              </a:rPr>
              <a:t>6. Подготовить и провести ряд  мероприятий, посвященных  Победе.</a:t>
            </a:r>
            <a:endParaRPr lang="ru-RU" sz="2400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42910" y="1285860"/>
            <a:ext cx="81439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Основными направлениями работы музея являются: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accent6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поисково-краеведческая работа;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экскурсионная;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образовательная, культурно-просветительская;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конкурсных программах.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785794"/>
            <a:ext cx="6984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kern="10" dirty="0" smtClean="0">
                <a:ln w="9525">
                  <a:round/>
                  <a:headEnd/>
                  <a:tailEnd/>
                </a:ln>
                <a:latin typeface="Arial"/>
                <a:cs typeface="Arial"/>
              </a:rPr>
              <a:t>ОБРАЗОВАТЕЛЬНОЕ ПРОСТРАНСТВО</a:t>
            </a:r>
            <a:endParaRPr lang="ru-RU" sz="2800" b="1" kern="10" dirty="0">
              <a:ln w="9525">
                <a:round/>
                <a:headEnd/>
                <a:tailEnd/>
              </a:ln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1643050"/>
            <a:ext cx="5740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kern="10" cap="none" spc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Школьный музей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5800" y="2895600"/>
            <a:ext cx="1600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Районный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</a:rPr>
              <a:t>архив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00200" y="4724400"/>
            <a:ext cx="19050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Администрация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</a:rPr>
              <a:t>поселения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286248" y="3857628"/>
            <a:ext cx="12192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Интернет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215074" y="4143380"/>
            <a:ext cx="1676400" cy="12096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Учащиеся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</a:rPr>
              <a:t>и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</a:rPr>
              <a:t>педагоги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</a:rPr>
              <a:t>школы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215206" y="2928934"/>
            <a:ext cx="1304948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Жители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поселения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6200000" flipH="1">
            <a:off x="3893339" y="2964653"/>
            <a:ext cx="1357322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072066" y="2500306"/>
            <a:ext cx="1785950" cy="16430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215074" y="242886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2214546" y="3071810"/>
            <a:ext cx="2071702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>
            <a:off x="2214546" y="2571744"/>
            <a:ext cx="1071570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3428992" y="2643182"/>
            <a:ext cx="1928826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Основные </a:t>
            </a:r>
          </a:p>
          <a:p>
            <a:pPr algn="ctr"/>
            <a:r>
              <a:rPr lang="ru-RU" b="1" dirty="0">
                <a:solidFill>
                  <a:srgbClr val="FFFF00"/>
                </a:solidFill>
              </a:rPr>
              <a:t>виды </a:t>
            </a:r>
          </a:p>
          <a:p>
            <a:pPr algn="ctr"/>
            <a:r>
              <a:rPr lang="ru-RU" b="1" dirty="0">
                <a:solidFill>
                  <a:srgbClr val="FFFF00"/>
                </a:solidFill>
              </a:rPr>
              <a:t>деятельности</a:t>
            </a:r>
          </a:p>
        </p:txBody>
      </p:sp>
      <p:sp>
        <p:nvSpPr>
          <p:cNvPr id="3" name="Oval 8"/>
          <p:cNvSpPr>
            <a:spLocks noChangeArrowheads="1"/>
          </p:cNvSpPr>
          <p:nvPr/>
        </p:nvSpPr>
        <p:spPr bwMode="auto">
          <a:xfrm>
            <a:off x="6072198" y="714356"/>
            <a:ext cx="1814514" cy="114300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Оформительская</a:t>
            </a:r>
          </a:p>
          <a:p>
            <a:pPr algn="ctr"/>
            <a:r>
              <a:rPr lang="ru-RU" b="1" dirty="0">
                <a:solidFill>
                  <a:srgbClr val="FFFF00"/>
                </a:solidFill>
              </a:rPr>
              <a:t> работа</a:t>
            </a: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5929322" y="4643446"/>
            <a:ext cx="2214578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Исследовательская</a:t>
            </a:r>
          </a:p>
          <a:p>
            <a:pPr algn="ctr"/>
            <a:r>
              <a:rPr lang="ru-RU" b="1" dirty="0">
                <a:solidFill>
                  <a:srgbClr val="FFFF00"/>
                </a:solidFill>
              </a:rPr>
              <a:t>деятельность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928662" y="4714884"/>
            <a:ext cx="220503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Просветительская</a:t>
            </a:r>
          </a:p>
          <a:p>
            <a:pPr algn="ctr"/>
            <a:r>
              <a:rPr lang="ru-RU" b="1" dirty="0">
                <a:solidFill>
                  <a:srgbClr val="FFFF00"/>
                </a:solidFill>
              </a:rPr>
              <a:t>деятельность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85852" y="714356"/>
            <a:ext cx="1643074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Поисковая</a:t>
            </a:r>
          </a:p>
          <a:p>
            <a:pPr algn="ctr"/>
            <a:r>
              <a:rPr lang="ru-RU" b="1" dirty="0">
                <a:solidFill>
                  <a:srgbClr val="FFFF00"/>
                </a:solidFill>
              </a:rPr>
              <a:t>деятельность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0800000">
            <a:off x="5143504" y="3643314"/>
            <a:ext cx="1264556" cy="1096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0800000">
            <a:off x="2531150" y="1770930"/>
            <a:ext cx="1264556" cy="1096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0800000">
            <a:off x="2683550" y="1923330"/>
            <a:ext cx="1264556" cy="1096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6" idx="7"/>
          </p:cNvCxnSpPr>
          <p:nvPr/>
        </p:nvCxnSpPr>
        <p:spPr>
          <a:xfrm rot="5400000" flipH="1" flipV="1">
            <a:off x="2786155" y="3739370"/>
            <a:ext cx="1167520" cy="1118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2" idx="7"/>
          </p:cNvCxnSpPr>
          <p:nvPr/>
        </p:nvCxnSpPr>
        <p:spPr>
          <a:xfrm rot="5400000" flipH="1" flipV="1">
            <a:off x="5132889" y="1514071"/>
            <a:ext cx="1238958" cy="1354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071678"/>
            <a:ext cx="595356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285728"/>
            <a:ext cx="7929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         На базе музея работает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краеведческое объединение  «Наш край».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Музей является базой для предмета 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«История и культура Самарской области»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8148" y="6000768"/>
            <a:ext cx="849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2009г.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642918"/>
            <a:ext cx="6570677" cy="492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71538" y="285728"/>
            <a:ext cx="2718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          ЭКСПОЗИЦИИ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71934" y="285728"/>
            <a:ext cx="2379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ПАЛЕНТООЛОГИЯ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5572140"/>
            <a:ext cx="8429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Кости шерстистого носорога были найдены в пойме р. Чапаевки жителем поселка.  Часть была передана в краеведческий музей г. Самара и в музей «Древний мир»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837</Words>
  <Application>Microsoft Office PowerPoint</Application>
  <PresentationFormat>Экран (4:3)</PresentationFormat>
  <Paragraphs>162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ШКОЛЬНЫЙ МУЗЕЙ ГБОУ СОШ  п. Чапаевский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1-4</dc:creator>
  <cp:lastModifiedBy>1-4</cp:lastModifiedBy>
  <cp:revision>41</cp:revision>
  <dcterms:created xsi:type="dcterms:W3CDTF">2014-11-15T10:39:02Z</dcterms:created>
  <dcterms:modified xsi:type="dcterms:W3CDTF">2016-01-10T16:27:26Z</dcterms:modified>
</cp:coreProperties>
</file>