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3" r:id="rId4"/>
    <p:sldId id="269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65" r:id="rId16"/>
    <p:sldId id="298" r:id="rId17"/>
    <p:sldId id="274" r:id="rId18"/>
    <p:sldId id="275" r:id="rId19"/>
    <p:sldId id="259" r:id="rId20"/>
    <p:sldId id="262" r:id="rId21"/>
    <p:sldId id="263" r:id="rId22"/>
    <p:sldId id="264" r:id="rId23"/>
    <p:sldId id="281" r:id="rId24"/>
    <p:sldId id="282" r:id="rId25"/>
    <p:sldId id="278" r:id="rId26"/>
    <p:sldId id="283" r:id="rId27"/>
    <p:sldId id="284" r:id="rId28"/>
    <p:sldId id="271" r:id="rId29"/>
    <p:sldId id="285" r:id="rId30"/>
    <p:sldId id="272" r:id="rId31"/>
    <p:sldId id="300" r:id="rId32"/>
    <p:sldId id="301" r:id="rId33"/>
    <p:sldId id="299" r:id="rId34"/>
    <p:sldId id="302" r:id="rId35"/>
    <p:sldId id="286" r:id="rId36"/>
    <p:sldId id="273" r:id="rId37"/>
    <p:sldId id="287" r:id="rId38"/>
    <p:sldId id="276" r:id="rId39"/>
    <p:sldId id="27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96" autoAdjust="0"/>
    <p:restoredTop sz="99637" autoAdjust="0"/>
  </p:normalViewPr>
  <p:slideViewPr>
    <p:cSldViewPr>
      <p:cViewPr>
        <p:scale>
          <a:sx n="80" d="100"/>
          <a:sy n="80" d="100"/>
        </p:scale>
        <p:origin x="-1656" y="-2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9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9B72-74E8-4AEA-9C30-AFAECAE32DA6}" type="datetimeFigureOut">
              <a:rPr lang="ru-RU" smtClean="0"/>
              <a:pPr/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98FE-223C-49C9-A795-5F1BB309087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ГБОУ СОШ пос.Чапаевский</a:t>
            </a:r>
            <a:br>
              <a:rPr lang="ru-RU" sz="2000" b="1" i="1" dirty="0" smtClean="0">
                <a:solidFill>
                  <a:schemeClr val="bg1"/>
                </a:solidFill>
              </a:rPr>
            </a:br>
            <a:r>
              <a:rPr lang="ru-RU" sz="2000" b="1" i="1" dirty="0" smtClean="0">
                <a:solidFill>
                  <a:schemeClr val="bg1"/>
                </a:solidFill>
              </a:rPr>
              <a:t> м.р. Красноармейский Самарской области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92922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Открытый урок 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по алгебре для 7 класса.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Тема урока: Решение задач с помощью уравнений.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sz="2200" dirty="0" smtClean="0">
              <a:solidFill>
                <a:schemeClr val="tx1"/>
              </a:solidFill>
            </a:endParaRPr>
          </a:p>
          <a:p>
            <a:pPr algn="r"/>
            <a:r>
              <a:rPr lang="ru-RU" sz="2200" i="1" dirty="0" smtClean="0">
                <a:solidFill>
                  <a:schemeClr val="bg1"/>
                </a:solidFill>
              </a:rPr>
              <a:t>Учитель математики</a:t>
            </a:r>
          </a:p>
          <a:p>
            <a:pPr algn="r"/>
            <a:r>
              <a:rPr lang="ru-RU" sz="2200" i="1" dirty="0" smtClean="0">
                <a:solidFill>
                  <a:schemeClr val="bg1"/>
                </a:solidFill>
              </a:rPr>
              <a:t>Чиненова Ольга Сергеевна </a:t>
            </a:r>
          </a:p>
          <a:p>
            <a:pPr algn="r"/>
            <a:r>
              <a:rPr lang="ru-RU" sz="2200" i="1" dirty="0" smtClean="0">
                <a:solidFill>
                  <a:schemeClr val="bg1"/>
                </a:solidFill>
              </a:rPr>
              <a:t>11.12.2024г.</a:t>
            </a:r>
            <a:endParaRPr lang="ru-RU" sz="2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+ 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a + b (</a:t>
            </a:r>
            <a:r>
              <a:rPr lang="ru-RU" sz="2800" i="1" dirty="0" smtClean="0"/>
              <a:t>скобки опускаем без изменений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+ 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a + b (</a:t>
            </a:r>
            <a:r>
              <a:rPr lang="ru-RU" sz="2800" i="1" dirty="0" smtClean="0"/>
              <a:t>скобки опускаем без изменений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+ 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a + b (</a:t>
            </a:r>
            <a:r>
              <a:rPr lang="ru-RU" sz="2800" i="1" dirty="0" smtClean="0"/>
              <a:t>скобки опускаем без изменений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2a + 2b (</a:t>
            </a:r>
            <a:r>
              <a:rPr lang="ru-RU" sz="2800" i="1" dirty="0" smtClean="0"/>
              <a:t>число умножаем на каждое слагаемое из скобки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+ 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a + b (</a:t>
            </a:r>
            <a:r>
              <a:rPr lang="ru-RU" sz="2800" i="1" dirty="0" smtClean="0"/>
              <a:t>скобки опускаем без изменений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2a + 2b (</a:t>
            </a:r>
            <a:r>
              <a:rPr lang="ru-RU" sz="2800" i="1" dirty="0" smtClean="0"/>
              <a:t>число умножаем на каждое слагаемое из скобки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2х + 3 = 5</a:t>
            </a:r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+ 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a + b (</a:t>
            </a:r>
            <a:r>
              <a:rPr lang="ru-RU" sz="2800" i="1" dirty="0" smtClean="0"/>
              <a:t>скобки опускаем без изменений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  <a:r>
              <a:rPr lang="en-US" sz="2800" i="1" dirty="0" smtClean="0"/>
              <a:t> = 2a + 2b (</a:t>
            </a:r>
            <a:r>
              <a:rPr lang="ru-RU" sz="2800" i="1" dirty="0" smtClean="0"/>
              <a:t>число умножаем на каждое слагаемое из скобки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2х + 3 = 5 =</a:t>
            </a:r>
            <a:r>
              <a:rPr lang="en-US" sz="2800" i="1" dirty="0" smtClean="0"/>
              <a:t>&gt;</a:t>
            </a:r>
            <a:r>
              <a:rPr lang="ru-RU" sz="2800" i="1" dirty="0" smtClean="0"/>
              <a:t>   2х = 5 – 3 (переносим число с противоположным знаком)</a:t>
            </a:r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Найдите ошибку в решениях линейных уравнений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278608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643050"/>
          <a:ext cx="8215370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1285884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1)-5х=30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    х=30:(-5)   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    х=6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2)30+х=-10 </a:t>
                      </a:r>
                    </a:p>
                    <a:p>
                      <a:r>
                        <a:rPr lang="ru-RU" sz="1800" dirty="0" smtClean="0"/>
                        <a:t>   </a:t>
                      </a:r>
                      <a:r>
                        <a:rPr lang="ru-RU" sz="1800" dirty="0" err="1" smtClean="0"/>
                        <a:t>х</a:t>
                      </a:r>
                      <a:r>
                        <a:rPr lang="ru-RU" sz="1800" dirty="0" smtClean="0"/>
                        <a:t> = -10-30 </a:t>
                      </a:r>
                    </a:p>
                    <a:p>
                      <a:r>
                        <a:rPr lang="ru-RU" sz="1800" dirty="0" smtClean="0"/>
                        <a:t>   х=-40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3)1,3х=3,9 </a:t>
                      </a:r>
                    </a:p>
                    <a:p>
                      <a:r>
                        <a:rPr lang="ru-RU" sz="1800" dirty="0" smtClean="0"/>
                        <a:t>   х=3,9:1,3</a:t>
                      </a:r>
                    </a:p>
                    <a:p>
                      <a:r>
                        <a:rPr lang="ru-RU" sz="1800" dirty="0" smtClean="0"/>
                        <a:t>   х=0,3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4)0х=15</a:t>
                      </a:r>
                    </a:p>
                    <a:p>
                      <a:r>
                        <a:rPr lang="ru-RU" sz="1800" dirty="0" smtClean="0"/>
                        <a:t>   х=15:0</a:t>
                      </a:r>
                    </a:p>
                    <a:p>
                      <a:r>
                        <a:rPr lang="ru-RU" sz="1800" dirty="0" smtClean="0"/>
                        <a:t>   х=15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5)-7х=0</a:t>
                      </a:r>
                    </a:p>
                    <a:p>
                      <a:r>
                        <a:rPr lang="ru-RU" sz="1800" dirty="0" smtClean="0"/>
                        <a:t>   х=0</a:t>
                      </a:r>
                      <a:r>
                        <a:rPr lang="ru-RU" sz="1800" dirty="0" smtClean="0">
                          <a:sym typeface="Wingdings" pitchFamily="2" charset="2"/>
                        </a:rPr>
                        <a:t>:(-7)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   х=0</a:t>
                      </a:r>
                      <a:endParaRPr lang="ru-RU" dirty="0"/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</a:t>
                      </a:r>
                      <a:r>
                        <a:rPr lang="ru-RU" sz="1800" dirty="0" err="1" smtClean="0"/>
                        <a:t>х</a:t>
                      </a:r>
                      <a:r>
                        <a:rPr lang="ru-RU" sz="1800" dirty="0" smtClean="0"/>
                        <a:t> -(-10)=15 </a:t>
                      </a:r>
                    </a:p>
                    <a:p>
                      <a:r>
                        <a:rPr lang="ru-RU" sz="1800" dirty="0" smtClean="0"/>
                        <a:t>   х=15+(-10)</a:t>
                      </a:r>
                    </a:p>
                    <a:p>
                      <a:r>
                        <a:rPr lang="ru-RU" sz="1800" dirty="0" smtClean="0"/>
                        <a:t>   х=5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0х=0</a:t>
                      </a:r>
                    </a:p>
                    <a:p>
                      <a:r>
                        <a:rPr lang="ru-RU" baseline="0" dirty="0" smtClean="0"/>
                        <a:t>  х=0:0</a:t>
                      </a:r>
                    </a:p>
                    <a:p>
                      <a:r>
                        <a:rPr lang="ru-RU" baseline="0" dirty="0" smtClean="0"/>
                        <a:t>  х=0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170-х=20</a:t>
                      </a:r>
                    </a:p>
                    <a:p>
                      <a:r>
                        <a:rPr lang="ru-RU" dirty="0" smtClean="0"/>
                        <a:t>   х=170-20</a:t>
                      </a:r>
                    </a:p>
                    <a:p>
                      <a:r>
                        <a:rPr lang="ru-RU" dirty="0" smtClean="0"/>
                        <a:t>   х=150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х+80=0</a:t>
                      </a:r>
                    </a:p>
                    <a:p>
                      <a:r>
                        <a:rPr lang="ru-RU" baseline="0" dirty="0" smtClean="0"/>
                        <a:t>   х=0-80</a:t>
                      </a:r>
                    </a:p>
                    <a:p>
                      <a:r>
                        <a:rPr lang="ru-RU" baseline="0" dirty="0" smtClean="0"/>
                        <a:t>   х=-80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33+х=15</a:t>
                      </a:r>
                    </a:p>
                    <a:p>
                      <a:r>
                        <a:rPr lang="ru-RU" dirty="0" smtClean="0"/>
                        <a:t>   х=33-15</a:t>
                      </a:r>
                    </a:p>
                    <a:p>
                      <a:r>
                        <a:rPr lang="ru-RU" dirty="0" smtClean="0"/>
                        <a:t>   х=18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Правильные ответы: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8229600" cy="2184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28030">
                <a:tc>
                  <a:txBody>
                    <a:bodyPr/>
                    <a:lstStyle/>
                    <a:p>
                      <a:r>
                        <a:rPr lang="ru-RU" dirty="0" smtClean="0"/>
                        <a:t>1 пара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пара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пара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пара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пара</a:t>
                      </a:r>
                      <a:endParaRPr lang="ru-RU" dirty="0"/>
                    </a:p>
                  </a:txBody>
                  <a:tcPr/>
                </a:tc>
              </a:tr>
              <a:tr h="728030"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</a:t>
                      </a:r>
                      <a:endParaRPr lang="ru-RU" dirty="0"/>
                    </a:p>
                  </a:txBody>
                  <a:tcPr/>
                </a:tc>
              </a:tr>
              <a:tr h="728030"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неверно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 smtClean="0"/>
              <a:t>Решите уравнения     Составьте слово:        Ответы:                    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-2х-6х+10=2                 (   )                        х=2 (М)</a:t>
            </a:r>
          </a:p>
          <a:p>
            <a:pPr>
              <a:buNone/>
            </a:pPr>
            <a:r>
              <a:rPr lang="ru-RU" dirty="0" smtClean="0"/>
              <a:t>2. -11+15х+27=7х            (   )                        х=1 (С)</a:t>
            </a:r>
          </a:p>
          <a:p>
            <a:pPr>
              <a:buNone/>
            </a:pPr>
            <a:r>
              <a:rPr lang="ru-RU" dirty="0" smtClean="0"/>
              <a:t>3. 19х-6+7х=46                (   )                        х=-2 (У)</a:t>
            </a:r>
          </a:p>
          <a:p>
            <a:pPr>
              <a:buNone/>
            </a:pPr>
            <a:r>
              <a:rPr lang="ru-RU" dirty="0" smtClean="0"/>
              <a:t>4. 15х+2х-10=24              (   )                        х=-3 (А)</a:t>
            </a:r>
          </a:p>
          <a:p>
            <a:pPr>
              <a:buNone/>
            </a:pPr>
            <a:r>
              <a:rPr lang="ru-RU" dirty="0" smtClean="0"/>
              <a:t>5. 13-4х-9х=52                 (   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Решите уравнения     Ответ:     Составьте слово: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-2х-6х+10=2              </a:t>
            </a:r>
            <a:r>
              <a:rPr lang="ru-RU" dirty="0" smtClean="0">
                <a:solidFill>
                  <a:srgbClr val="FF0000"/>
                </a:solidFill>
              </a:rPr>
              <a:t>х=1</a:t>
            </a:r>
            <a:r>
              <a:rPr lang="ru-RU" dirty="0" smtClean="0"/>
              <a:t>                (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2. -11+15х+27=7х         </a:t>
            </a:r>
            <a:r>
              <a:rPr lang="ru-RU" dirty="0" smtClean="0">
                <a:solidFill>
                  <a:srgbClr val="FF0000"/>
                </a:solidFill>
              </a:rPr>
              <a:t>х=-2             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)                        </a:t>
            </a:r>
          </a:p>
          <a:p>
            <a:pPr>
              <a:buNone/>
            </a:pPr>
            <a:r>
              <a:rPr lang="ru-RU" dirty="0" smtClean="0"/>
              <a:t>3. 19х-6+7х=46             </a:t>
            </a:r>
            <a:r>
              <a:rPr lang="ru-RU" dirty="0" smtClean="0">
                <a:solidFill>
                  <a:srgbClr val="FF0000"/>
                </a:solidFill>
              </a:rPr>
              <a:t>х=2 </a:t>
            </a:r>
            <a:r>
              <a:rPr lang="ru-RU" dirty="0" smtClean="0"/>
              <a:t>               (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)                       </a:t>
            </a:r>
          </a:p>
          <a:p>
            <a:pPr>
              <a:buNone/>
            </a:pPr>
            <a:r>
              <a:rPr lang="ru-RU" dirty="0" smtClean="0"/>
              <a:t>4. 15х+2х-10=24           </a:t>
            </a:r>
            <a:r>
              <a:rPr lang="ru-RU" dirty="0" smtClean="0">
                <a:solidFill>
                  <a:srgbClr val="FF0000"/>
                </a:solidFill>
              </a:rPr>
              <a:t>х=2</a:t>
            </a:r>
            <a:r>
              <a:rPr lang="ru-RU" dirty="0" smtClean="0"/>
              <a:t>                (</a:t>
            </a: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)  </a:t>
            </a:r>
          </a:p>
          <a:p>
            <a:pPr>
              <a:buNone/>
            </a:pPr>
            <a:r>
              <a:rPr lang="ru-RU" dirty="0" smtClean="0"/>
              <a:t>5. 13-4х-9х=52              </a:t>
            </a:r>
            <a:r>
              <a:rPr lang="ru-RU" dirty="0" smtClean="0">
                <a:solidFill>
                  <a:srgbClr val="FF0000"/>
                </a:solidFill>
              </a:rPr>
              <a:t>х=-3               </a:t>
            </a: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)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pic>
        <p:nvPicPr>
          <p:cNvPr id="1026" name="Picture 2" descr="C:\Users\olgat\OneDrive\Рабочий стол\123123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72000" y="2786058"/>
            <a:ext cx="4276194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7158" y="357166"/>
            <a:ext cx="4714908" cy="452431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ial Black" pitchFamily="34" charset="0"/>
              </a:rPr>
              <a:t>Задача №1</a:t>
            </a:r>
          </a:p>
          <a:p>
            <a:r>
              <a:rPr lang="ru-RU" sz="3200" i="1" dirty="0" smtClean="0">
                <a:latin typeface="Arial Black" pitchFamily="34" charset="0"/>
              </a:rPr>
              <a:t>Папе, маме и мне вместе 95 лет.</a:t>
            </a:r>
          </a:p>
          <a:p>
            <a:r>
              <a:rPr lang="ru-RU" sz="3200" i="1" dirty="0" smtClean="0">
                <a:latin typeface="Arial Black" pitchFamily="34" charset="0"/>
              </a:rPr>
              <a:t>Сколько лет каждому, если мама в 3 раза старше меня, а папа на 4 года старше мамы</a:t>
            </a:r>
            <a:r>
              <a:rPr lang="en-US" sz="3200" i="1" dirty="0" smtClean="0">
                <a:latin typeface="Arial Black" pitchFamily="34" charset="0"/>
              </a:rPr>
              <a:t>?</a:t>
            </a:r>
            <a:endParaRPr lang="ru-RU" sz="3200" i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урока: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-закрепить навыки решения задач с помощью уравнений;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-развивать внимание и логическое мышление.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-создать условия для обобщения и систематизации знаний по теме.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-дать возможность каждому ребенку определить для себя уровень сложности в выполнении заданий.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-воспитывать целеустремленность, трудолюбие, взаимопомощь, умение аргументировать свою точку зрения, умение работать в группе;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- развитие интереса к математике.</a:t>
            </a:r>
          </a:p>
          <a:p>
            <a:pPr>
              <a:buNone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Задача №1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Папе, маме и мне вместе 95 лет.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Сколько лет каждому, если мама в 3 раза старше меня, а папа на 4 года старше мамы</a:t>
            </a:r>
            <a:r>
              <a:rPr lang="en-US" sz="2000" dirty="0" smtClean="0">
                <a:latin typeface="Arial Black" pitchFamily="34" charset="0"/>
              </a:rPr>
              <a:t>? </a:t>
            </a: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/>
              <a:t>Папа- ? на 4 года старше </a:t>
            </a:r>
          </a:p>
          <a:p>
            <a:pPr>
              <a:buNone/>
            </a:pPr>
            <a:r>
              <a:rPr lang="ru-RU" dirty="0" smtClean="0"/>
              <a:t>Мама- ? в 3 раза старше</a:t>
            </a:r>
          </a:p>
          <a:p>
            <a:pPr>
              <a:buNone/>
            </a:pPr>
            <a:r>
              <a:rPr lang="ru-RU" dirty="0" smtClean="0"/>
              <a:t>Я- 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429388" y="2071678"/>
            <a:ext cx="642942" cy="1500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5500694" y="2214554"/>
            <a:ext cx="731520" cy="8572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768" y="250030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95 л</a:t>
            </a:r>
            <a:endParaRPr lang="ru-RU" sz="3600" dirty="0"/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4786314" y="2786058"/>
            <a:ext cx="731520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Задача №1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Папе, маме и мне вместе 95 лет.</a:t>
            </a:r>
          </a:p>
          <a:p>
            <a:pPr>
              <a:buNone/>
            </a:pPr>
            <a:r>
              <a:rPr lang="ru-RU" sz="2000" dirty="0" smtClean="0">
                <a:latin typeface="Arial Black" pitchFamily="34" charset="0"/>
              </a:rPr>
              <a:t>Сколько лет каждому, если мама в 3 раза старше меня, а папа на 4 года старше мамы</a:t>
            </a:r>
            <a:r>
              <a:rPr lang="en-US" sz="2000" dirty="0" smtClean="0">
                <a:latin typeface="Arial Black" pitchFamily="34" charset="0"/>
              </a:rPr>
              <a:t>? </a:t>
            </a: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2800" dirty="0" smtClean="0"/>
              <a:t>Папа- ? на 4 года старше </a:t>
            </a:r>
          </a:p>
          <a:p>
            <a:pPr>
              <a:buNone/>
            </a:pPr>
            <a:r>
              <a:rPr lang="ru-RU" sz="2800" dirty="0" smtClean="0"/>
              <a:t>Мама- ? в 3 раза старше</a:t>
            </a:r>
          </a:p>
          <a:p>
            <a:pPr>
              <a:buNone/>
            </a:pPr>
            <a:r>
              <a:rPr lang="ru-RU" sz="2800" dirty="0" smtClean="0"/>
              <a:t>Я- ?</a:t>
            </a:r>
          </a:p>
          <a:p>
            <a:pPr>
              <a:buNone/>
            </a:pPr>
            <a:r>
              <a:rPr lang="ru-RU" sz="2000" dirty="0" smtClean="0"/>
              <a:t>Пусть </a:t>
            </a:r>
            <a:r>
              <a:rPr lang="ru-RU" sz="2000" b="1" dirty="0" smtClean="0"/>
              <a:t>мне</a:t>
            </a:r>
            <a:r>
              <a:rPr lang="ru-RU" sz="2000" dirty="0" smtClean="0"/>
              <a:t>- Х</a:t>
            </a:r>
            <a:r>
              <a:rPr lang="en-US" sz="2000" dirty="0" smtClean="0"/>
              <a:t> </a:t>
            </a:r>
            <a:r>
              <a:rPr lang="ru-RU" sz="2000" dirty="0" smtClean="0"/>
              <a:t>лет,  </a:t>
            </a:r>
            <a:r>
              <a:rPr lang="ru-RU" sz="2000" b="1" dirty="0" smtClean="0"/>
              <a:t>мама</a:t>
            </a:r>
            <a:r>
              <a:rPr lang="ru-RU" sz="2000" dirty="0" smtClean="0"/>
              <a:t> в 3 раза старше –(3Х) лет. </a:t>
            </a:r>
            <a:r>
              <a:rPr lang="ru-RU" sz="2000" b="1" dirty="0" smtClean="0"/>
              <a:t>Папа </a:t>
            </a:r>
            <a:r>
              <a:rPr lang="ru-RU" sz="2000" dirty="0" smtClean="0"/>
              <a:t>на 4 года старше, чем мама, значит -(3Х+4) года. Всем троим 95 лет. Составим уравнение: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Выгнутая вправо стрелка 3"/>
          <p:cNvSpPr/>
          <p:nvPr/>
        </p:nvSpPr>
        <p:spPr>
          <a:xfrm>
            <a:off x="4286248" y="2357430"/>
            <a:ext cx="487680" cy="6361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4714876" y="1857364"/>
            <a:ext cx="487680" cy="6361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357818" y="1785926"/>
            <a:ext cx="428628" cy="12144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200024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95 л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Пусть </a:t>
            </a:r>
            <a:r>
              <a:rPr lang="ru-RU" sz="2000" b="1" dirty="0" smtClean="0"/>
              <a:t>мне</a:t>
            </a:r>
            <a:r>
              <a:rPr lang="ru-RU" sz="2000" dirty="0" smtClean="0"/>
              <a:t>- Х</a:t>
            </a:r>
            <a:r>
              <a:rPr lang="en-US" sz="2000" dirty="0" smtClean="0"/>
              <a:t> </a:t>
            </a:r>
            <a:r>
              <a:rPr lang="ru-RU" sz="2000" dirty="0" smtClean="0"/>
              <a:t>лет, </a:t>
            </a:r>
            <a:r>
              <a:rPr lang="ru-RU" sz="2000" b="1" dirty="0" smtClean="0"/>
              <a:t>мама</a:t>
            </a:r>
            <a:r>
              <a:rPr lang="ru-RU" sz="2000" dirty="0" smtClean="0"/>
              <a:t> в 3 раза старше –(3Х) лет. </a:t>
            </a:r>
            <a:r>
              <a:rPr lang="ru-RU" sz="2000" b="1" dirty="0" smtClean="0"/>
              <a:t>Папа</a:t>
            </a:r>
            <a:r>
              <a:rPr lang="ru-RU" sz="2000" dirty="0" smtClean="0"/>
              <a:t> на 4 года старше, чем мама, значит-(3Х+4) года. Всем троим 95 лет. Составим уравнение: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000" dirty="0" smtClean="0"/>
              <a:t>Х+3Х+(3х+4)=95</a:t>
            </a:r>
          </a:p>
          <a:p>
            <a:pPr>
              <a:buNone/>
            </a:pPr>
            <a:r>
              <a:rPr lang="ru-RU" sz="2000" dirty="0" smtClean="0"/>
              <a:t>     1</a:t>
            </a:r>
            <a:r>
              <a:rPr lang="ru-RU" sz="2000" u="sng" dirty="0" smtClean="0"/>
              <a:t>Х</a:t>
            </a:r>
            <a:r>
              <a:rPr lang="ru-RU" sz="2000" dirty="0" smtClean="0"/>
              <a:t>+</a:t>
            </a:r>
            <a:r>
              <a:rPr lang="ru-RU" sz="2000" u="sng" dirty="0" smtClean="0"/>
              <a:t>3Х</a:t>
            </a:r>
            <a:r>
              <a:rPr lang="ru-RU" sz="2000" dirty="0" smtClean="0"/>
              <a:t>+</a:t>
            </a:r>
            <a:r>
              <a:rPr lang="ru-RU" sz="2000" u="sng" dirty="0" smtClean="0"/>
              <a:t>3Х</a:t>
            </a:r>
            <a:r>
              <a:rPr lang="ru-RU" sz="2000" dirty="0" smtClean="0"/>
              <a:t>+4=95</a:t>
            </a:r>
          </a:p>
          <a:p>
            <a:pPr>
              <a:buNone/>
            </a:pPr>
            <a:r>
              <a:rPr lang="ru-RU" sz="2000" dirty="0" smtClean="0"/>
              <a:t>     7Х+4=95</a:t>
            </a:r>
          </a:p>
          <a:p>
            <a:pPr>
              <a:buNone/>
            </a:pPr>
            <a:r>
              <a:rPr lang="ru-RU" sz="2000" dirty="0" smtClean="0"/>
              <a:t>     7Х=95-4</a:t>
            </a:r>
          </a:p>
          <a:p>
            <a:pPr>
              <a:buNone/>
            </a:pPr>
            <a:r>
              <a:rPr lang="ru-RU" sz="2000" dirty="0" smtClean="0"/>
              <a:t>     7Х=91</a:t>
            </a:r>
          </a:p>
          <a:p>
            <a:pPr>
              <a:buNone/>
            </a:pPr>
            <a:r>
              <a:rPr lang="ru-RU" sz="2000" dirty="0" smtClean="0"/>
              <a:t>     Х=91:7</a:t>
            </a:r>
          </a:p>
          <a:p>
            <a:pPr>
              <a:buNone/>
            </a:pPr>
            <a:r>
              <a:rPr lang="ru-RU" sz="2000" dirty="0" smtClean="0"/>
              <a:t>     Х=13 (лет)- мне</a:t>
            </a:r>
          </a:p>
          <a:p>
            <a:pPr>
              <a:buNone/>
            </a:pPr>
            <a:r>
              <a:rPr lang="ru-RU" sz="2000" dirty="0" smtClean="0"/>
              <a:t>     13*3=39 (лет)- маме</a:t>
            </a:r>
          </a:p>
          <a:p>
            <a:pPr>
              <a:buNone/>
            </a:pPr>
            <a:r>
              <a:rPr lang="ru-RU" sz="2000" dirty="0" smtClean="0"/>
              <a:t>     39+4=43 (года)- папе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6116" y="5929330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Ответ: Мне-13л, Маме-39л, Папе-43 г.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грамотность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школе, где учится Оля, учитель по физике дал тесты, которые оцениваются по 100- балльной шкале. Оля набрала в среднем по 60 баллов за первые четыре теста по физике. За пятый тест она получила 80 баллов. Какое количество баллов в среднем Оля набрала после всех пяти тестов?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Среднее значение = среднему арифметическому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(60+60+60+60+80):5=</a:t>
            </a:r>
          </a:p>
          <a:p>
            <a:pPr algn="ctr">
              <a:buNone/>
            </a:pPr>
            <a:r>
              <a:rPr lang="ru-RU" sz="3600" dirty="0" smtClean="0"/>
              <a:t>=320:5=64 (балла)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Ответ: 64 балла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19749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3000" dirty="0" smtClean="0"/>
          </a:p>
          <a:p>
            <a:pPr lvl="0">
              <a:buNone/>
            </a:pPr>
            <a:r>
              <a:rPr lang="ru-RU" sz="2800" dirty="0" smtClean="0"/>
              <a:t>Дружно с вами мы считали и про числа рассуждали,</a:t>
            </a:r>
          </a:p>
          <a:p>
            <a:pPr lvl="0">
              <a:buNone/>
            </a:pPr>
            <a:r>
              <a:rPr lang="ru-RU" sz="2800" dirty="0" smtClean="0"/>
              <a:t>А теперь мы дружно встали, свои косточки размяли.</a:t>
            </a:r>
          </a:p>
          <a:p>
            <a:pPr lvl="0">
              <a:buNone/>
            </a:pPr>
            <a:r>
              <a:rPr lang="ru-RU" sz="2800" dirty="0" smtClean="0"/>
              <a:t>На счёт раз кулак сожмем, на счёт два в локтях сомкнём.</a:t>
            </a:r>
          </a:p>
          <a:p>
            <a:pPr lvl="0">
              <a:buNone/>
            </a:pPr>
            <a:r>
              <a:rPr lang="ru-RU" sz="2800" dirty="0" smtClean="0"/>
              <a:t>На счёт три - прижмём к плечам, на 4- к небесам</a:t>
            </a:r>
          </a:p>
          <a:p>
            <a:pPr lvl="0">
              <a:buNone/>
            </a:pPr>
            <a:r>
              <a:rPr lang="ru-RU" sz="2800" dirty="0" smtClean="0"/>
              <a:t>Хорошо прогнулись, и друг другу улыбнулись</a:t>
            </a:r>
          </a:p>
          <a:p>
            <a:pPr lvl="0">
              <a:buNone/>
            </a:pPr>
            <a:r>
              <a:rPr lang="ru-RU" sz="2800" dirty="0" smtClean="0"/>
              <a:t>Про пятёрку не забудем- добрыми всегда мы будем.</a:t>
            </a:r>
          </a:p>
          <a:p>
            <a:pPr lvl="0">
              <a:buNone/>
            </a:pPr>
            <a:r>
              <a:rPr lang="ru-RU" sz="2800" dirty="0" smtClean="0"/>
              <a:t>На счёт шесть прошу всех сесть.</a:t>
            </a:r>
          </a:p>
          <a:p>
            <a:pPr lvl="0">
              <a:buNone/>
            </a:pPr>
            <a:r>
              <a:rPr lang="ru-RU" sz="2800" dirty="0" smtClean="0"/>
              <a:t>Числа, я, и вы, друзья, вместе дружная 7-я.</a:t>
            </a:r>
          </a:p>
          <a:p>
            <a:pPr lvl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 доске записали двухзначное число. После того, как к нему прибавили его половину и вычли третью часть этого числа, то получилось число 14. Какое число первоначально было записано на доске?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5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Пусть </a:t>
            </a:r>
            <a:r>
              <a:rPr lang="ru-RU" b="1" dirty="0" err="1" smtClean="0"/>
              <a:t>х</a:t>
            </a:r>
            <a:r>
              <a:rPr lang="ru-RU" b="1" dirty="0" smtClean="0"/>
              <a:t>- задуманное число,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/>
              <a:t> половина числа - это </a:t>
            </a:r>
            <a:r>
              <a:rPr lang="ru-RU" b="1" dirty="0" smtClean="0">
                <a:latin typeface="Times New Roman"/>
                <a:cs typeface="Times New Roman"/>
              </a:rPr>
              <a:t>    </a:t>
            </a:r>
            <a:r>
              <a:rPr lang="ru-RU" b="1" dirty="0" err="1" smtClean="0">
                <a:latin typeface="Times New Roman"/>
                <a:cs typeface="Times New Roman"/>
              </a:rPr>
              <a:t>х</a:t>
            </a:r>
            <a:r>
              <a:rPr lang="ru-RU" b="1" dirty="0" smtClean="0">
                <a:latin typeface="Times New Roman"/>
                <a:cs typeface="Times New Roman"/>
              </a:rPr>
              <a:t> , а третья часть - это     х. Составим уравнение:</a:t>
            </a: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    </a:t>
            </a:r>
            <a:r>
              <a:rPr lang="ru-RU" b="1" dirty="0" err="1" smtClean="0">
                <a:latin typeface="Times New Roman"/>
                <a:cs typeface="Times New Roman"/>
              </a:rPr>
              <a:t>х</a:t>
            </a:r>
            <a:r>
              <a:rPr lang="ru-RU" b="1" dirty="0" smtClean="0">
                <a:latin typeface="Times New Roman"/>
                <a:cs typeface="Times New Roman"/>
              </a:rPr>
              <a:t> +    </a:t>
            </a:r>
            <a:r>
              <a:rPr lang="ru-RU" b="1" dirty="0" err="1" smtClean="0">
                <a:latin typeface="Times New Roman"/>
                <a:cs typeface="Times New Roman"/>
              </a:rPr>
              <a:t>х</a:t>
            </a:r>
            <a:r>
              <a:rPr lang="ru-RU" b="1" dirty="0" smtClean="0">
                <a:latin typeface="Times New Roman"/>
                <a:cs typeface="Times New Roman"/>
              </a:rPr>
              <a:t>  -    </a:t>
            </a:r>
            <a:r>
              <a:rPr lang="ru-RU" b="1" dirty="0" err="1" smtClean="0">
                <a:latin typeface="Times New Roman"/>
                <a:cs typeface="Times New Roman"/>
              </a:rPr>
              <a:t>х</a:t>
            </a:r>
            <a:r>
              <a:rPr lang="ru-RU" b="1" dirty="0" smtClean="0">
                <a:latin typeface="Times New Roman"/>
                <a:cs typeface="Times New Roman"/>
              </a:rPr>
              <a:t> = 14</a:t>
            </a: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    </a:t>
            </a:r>
            <a:r>
              <a:rPr lang="ru-RU" b="1" dirty="0" err="1" smtClean="0">
                <a:latin typeface="Times New Roman"/>
                <a:cs typeface="Times New Roman"/>
              </a:rPr>
              <a:t>х</a:t>
            </a:r>
            <a:r>
              <a:rPr lang="ru-RU" b="1" dirty="0" smtClean="0">
                <a:latin typeface="Times New Roman"/>
                <a:cs typeface="Times New Roman"/>
              </a:rPr>
              <a:t> (   +    -   ) = 14</a:t>
            </a: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    </a:t>
            </a:r>
            <a:r>
              <a:rPr lang="ru-RU" b="1" dirty="0" err="1" smtClean="0">
                <a:latin typeface="Times New Roman"/>
                <a:cs typeface="Times New Roman"/>
              </a:rPr>
              <a:t>х</a:t>
            </a:r>
            <a:r>
              <a:rPr lang="ru-RU" b="1" dirty="0" smtClean="0">
                <a:latin typeface="Times New Roman"/>
                <a:cs typeface="Times New Roman"/>
              </a:rPr>
              <a:t> (   +   -    )= 14</a:t>
            </a: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    </a:t>
            </a:r>
            <a:r>
              <a:rPr lang="en-US" b="1" dirty="0" smtClean="0">
                <a:latin typeface="Times New Roman"/>
                <a:cs typeface="Times New Roman"/>
              </a:rPr>
              <a:t>x *    = 14</a:t>
            </a: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    </a:t>
            </a:r>
            <a:r>
              <a:rPr lang="en-US" b="1" dirty="0" smtClean="0">
                <a:latin typeface="Times New Roman"/>
                <a:cs typeface="Times New Roman"/>
              </a:rPr>
              <a:t>x = 14 :    =     *</a:t>
            </a: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b="1" dirty="0" smtClean="0">
                <a:latin typeface="Times New Roman"/>
                <a:cs typeface="Times New Roman"/>
              </a:rPr>
              <a:t>    x =       =      = 12</a:t>
            </a: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b="1" dirty="0" smtClean="0">
                <a:latin typeface="Times New Roman"/>
                <a:cs typeface="Times New Roman"/>
              </a:rPr>
              <a:t>    Ответ</a:t>
            </a:r>
            <a:r>
              <a:rPr lang="en-US" b="1" dirty="0" smtClean="0">
                <a:latin typeface="Times New Roman"/>
                <a:cs typeface="Times New Roman"/>
              </a:rPr>
              <a:t>: 12</a:t>
            </a:r>
            <a:endParaRPr lang="ru-RU" b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71868" y="1928802"/>
          <a:ext cx="214314" cy="536576"/>
        </p:xfrm>
        <a:graphic>
          <a:graphicData uri="http://schemas.openxmlformats.org/presentationml/2006/ole">
            <p:oleObj spid="_x0000_s5122" name="Формула" r:id="rId4" imgW="15228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-2000296" y="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7572396" y="1928802"/>
          <a:ext cx="196850" cy="536575"/>
        </p:xfrm>
        <a:graphic>
          <a:graphicData uri="http://schemas.openxmlformats.org/presentationml/2006/ole">
            <p:oleObj spid="_x0000_s5132" name="Формула" r:id="rId5" imgW="13968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28662" y="2643182"/>
          <a:ext cx="214314" cy="500066"/>
        </p:xfrm>
        <a:graphic>
          <a:graphicData uri="http://schemas.openxmlformats.org/presentationml/2006/ole">
            <p:oleObj spid="_x0000_s5134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839762" y="3143248"/>
          <a:ext cx="160338" cy="465138"/>
        </p:xfrm>
        <a:graphic>
          <a:graphicData uri="http://schemas.openxmlformats.org/presentationml/2006/ole">
            <p:oleObj spid="_x0000_s5136" name="Формула" r:id="rId7" imgW="114120" imgH="393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285854" y="3143248"/>
          <a:ext cx="214312" cy="465138"/>
        </p:xfrm>
        <a:graphic>
          <a:graphicData uri="http://schemas.openxmlformats.org/presentationml/2006/ole">
            <p:oleObj spid="_x0000_s5137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733532" y="3143248"/>
          <a:ext cx="195262" cy="465138"/>
        </p:xfrm>
        <a:graphic>
          <a:graphicData uri="http://schemas.openxmlformats.org/presentationml/2006/ole">
            <p:oleObj spid="_x0000_s5138" name="Формула" r:id="rId9" imgW="139680" imgH="393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812800" y="3571875"/>
          <a:ext cx="214313" cy="465138"/>
        </p:xfrm>
        <a:graphic>
          <a:graphicData uri="http://schemas.openxmlformats.org/presentationml/2006/ole">
            <p:oleObj spid="_x0000_s5139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285852" y="3571876"/>
          <a:ext cx="214312" cy="465138"/>
        </p:xfrm>
        <a:graphic>
          <a:graphicData uri="http://schemas.openxmlformats.org/presentationml/2006/ole">
            <p:oleObj spid="_x0000_s5140" name="Формула" r:id="rId11" imgW="152280" imgH="3934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1706563" y="3571875"/>
          <a:ext cx="212725" cy="465138"/>
        </p:xfrm>
        <a:graphic>
          <a:graphicData uri="http://schemas.openxmlformats.org/presentationml/2006/ole">
            <p:oleObj spid="_x0000_s5141" name="Формула" r:id="rId12" imgW="152280" imgH="39348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928662" y="3963994"/>
          <a:ext cx="214313" cy="465138"/>
        </p:xfrm>
        <a:graphic>
          <a:graphicData uri="http://schemas.openxmlformats.org/presentationml/2006/ole">
            <p:oleObj spid="_x0000_s5142" name="Формула" r:id="rId13" imgW="152280" imgH="39348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1571604" y="4357694"/>
          <a:ext cx="214313" cy="465138"/>
        </p:xfrm>
        <a:graphic>
          <a:graphicData uri="http://schemas.openxmlformats.org/presentationml/2006/ole">
            <p:oleObj spid="_x0000_s5143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108200" y="4357688"/>
          <a:ext cx="285750" cy="465137"/>
        </p:xfrm>
        <a:graphic>
          <a:graphicData uri="http://schemas.openxmlformats.org/presentationml/2006/ole">
            <p:oleObj spid="_x0000_s5144" name="Формула" r:id="rId15" imgW="203040" imgH="39348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714613" y="4357694"/>
          <a:ext cx="214313" cy="465138"/>
        </p:xfrm>
        <a:graphic>
          <a:graphicData uri="http://schemas.openxmlformats.org/presentationml/2006/ole">
            <p:oleObj spid="_x0000_s5145" name="Формула" r:id="rId16" imgW="152280" imgH="39348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963591" y="4786313"/>
          <a:ext cx="465137" cy="465137"/>
        </p:xfrm>
        <a:graphic>
          <a:graphicData uri="http://schemas.openxmlformats.org/presentationml/2006/ole">
            <p:oleObj spid="_x0000_s5146" name="Формула" r:id="rId17" imgW="330120" imgH="39348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1785920" y="4786313"/>
          <a:ext cx="285750" cy="465137"/>
        </p:xfrm>
        <a:graphic>
          <a:graphicData uri="http://schemas.openxmlformats.org/presentationml/2006/ole">
            <p:oleObj spid="_x0000_s5147" name="Формула" r:id="rId18" imgW="203040" imgH="393480" progId="Equation.3">
              <p:embed/>
            </p:oleObj>
          </a:graphicData>
        </a:graphic>
      </p:graphicFrame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1714480" y="2643182"/>
          <a:ext cx="284164" cy="554040"/>
        </p:xfrm>
        <a:graphic>
          <a:graphicData uri="http://schemas.openxmlformats.org/presentationml/2006/ole">
            <p:oleObj spid="_x0000_s5148" name="Формула" r:id="rId19" imgW="139680" imgH="39348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Математическая грамотность</a:t>
            </a:r>
            <a:br>
              <a:rPr lang="ru-RU" sz="3200" b="1" dirty="0" smtClean="0"/>
            </a:br>
            <a:r>
              <a:rPr lang="ru-RU" sz="3200" b="1" dirty="0" smtClean="0"/>
              <a:t>Задача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Степан строит ступенчатую модель из квадратов. Ниже приведены этапы построения.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Как видно на рисунке, Степан использует 1 квадрат на первом этапе, 3 на втором и 6 на третьем. Сколько квадратов ему нужно будет использовать на четвертом этапе? </a:t>
            </a:r>
          </a:p>
        </p:txBody>
      </p:sp>
      <p:pic>
        <p:nvPicPr>
          <p:cNvPr id="2050" name="Picture 2" descr="C:\Users\olgat\Downloads\543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00372"/>
            <a:ext cx="785818" cy="1078134"/>
          </a:xfrm>
          <a:prstGeom prst="rect">
            <a:avLst/>
          </a:prstGeom>
          <a:noFill/>
        </p:spPr>
      </p:pic>
      <p:pic>
        <p:nvPicPr>
          <p:cNvPr id="2051" name="Picture 3" descr="C:\Users\olgat\Downloads\54645645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857496"/>
            <a:ext cx="1071570" cy="1302590"/>
          </a:xfrm>
          <a:prstGeom prst="rect">
            <a:avLst/>
          </a:prstGeom>
          <a:noFill/>
        </p:spPr>
      </p:pic>
      <p:pic>
        <p:nvPicPr>
          <p:cNvPr id="2052" name="Picture 4" descr="C:\Users\olgat\Downloads\3453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2500306"/>
            <a:ext cx="1422773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pic>
        <p:nvPicPr>
          <p:cNvPr id="4" name="Picture 2" descr="C:\Users\olgat\Downloads\54321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71612"/>
            <a:ext cx="983065" cy="1394581"/>
          </a:xfrm>
          <a:prstGeom prst="rect">
            <a:avLst/>
          </a:prstGeom>
          <a:noFill/>
        </p:spPr>
      </p:pic>
      <p:pic>
        <p:nvPicPr>
          <p:cNvPr id="5" name="Picture 3" descr="C:\Users\olgat\Downloads\54645645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643050"/>
            <a:ext cx="1071570" cy="1302590"/>
          </a:xfrm>
          <a:prstGeom prst="rect">
            <a:avLst/>
          </a:prstGeom>
          <a:noFill/>
        </p:spPr>
      </p:pic>
      <p:pic>
        <p:nvPicPr>
          <p:cNvPr id="6" name="Picture 4" descr="C:\Users\olgat\Downloads\3453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357298"/>
            <a:ext cx="1422773" cy="16430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3214686"/>
            <a:ext cx="87154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втором этапе прибавилось 2 квадрата, на третьем этапе-3 квадрата, соответственно на четвертом этапе прибавится 4 квадрата. </a:t>
            </a:r>
          </a:p>
          <a:p>
            <a:r>
              <a:rPr lang="ru-RU" sz="2800" dirty="0" smtClean="0"/>
              <a:t>Значит к квадратам третьего этапа(6 ) надо прибавить 4 квадрата. </a:t>
            </a:r>
          </a:p>
          <a:p>
            <a:r>
              <a:rPr lang="ru-RU" sz="2800" dirty="0" smtClean="0"/>
              <a:t>Ответ:</a:t>
            </a:r>
            <a:r>
              <a:rPr lang="en-US" sz="2800" dirty="0" smtClean="0"/>
              <a:t> </a:t>
            </a:r>
            <a:r>
              <a:rPr lang="ru-RU" sz="2800" dirty="0" smtClean="0"/>
              <a:t>10 квадратов</a:t>
            </a:r>
            <a:endParaRPr lang="ru-RU" sz="2800" dirty="0"/>
          </a:p>
        </p:txBody>
      </p:sp>
      <p:pic>
        <p:nvPicPr>
          <p:cNvPr id="33794" name="Picture 2" descr="C:\Users\olgat\Downloads\234554321234543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6648" y="1142984"/>
            <a:ext cx="1887252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«Большинство жизненных задач решаются как алгебраические уравнения: приведением их к стандартному виду….»</a:t>
            </a:r>
          </a:p>
          <a:p>
            <a:pPr>
              <a:buNone/>
            </a:pPr>
            <a:r>
              <a:rPr lang="ru-RU" sz="4800" dirty="0" smtClean="0"/>
              <a:t>                                  Л.Н.Толстой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Математическая грамотность</a:t>
            </a:r>
            <a:br>
              <a:rPr lang="ru-RU" sz="3200" b="1" dirty="0" smtClean="0"/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Ваша семья проживает в квартире и получает ежемесячные квитанции на оплату коммунальных услуг. В таблице ниже представлены данные о расходах на различные коммунальные услуги за три месяца.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1)Заполните колонку "Итоговая сумма": Найдите итоговую сумму расходов за каждый месяц.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928802"/>
          <a:ext cx="8286805" cy="193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1"/>
                <a:gridCol w="1657361"/>
                <a:gridCol w="1657361"/>
                <a:gridCol w="1657361"/>
                <a:gridCol w="1657361"/>
              </a:tblGrid>
              <a:tr h="61476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Электричество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Вода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Газ (руб.)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Итоговая сумма (руб.)</a:t>
                      </a:r>
                      <a:endParaRPr lang="ru-RU" dirty="0"/>
                    </a:p>
                  </a:txBody>
                  <a:tcPr/>
                </a:tc>
              </a:tr>
              <a:tr h="4329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9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9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1)Январь: 1500 + 600 + 1000 = 3100 руб.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Февраль: 1600 + 500 + 850 = 2950 руб.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Март: 1700 + 700 + 900 = 3300 руб.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Математическая грамотность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40369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Ваша семья проживает в квартире и получает ежемесячные квитанции на оплату коммунальных услуг. В таблице ниже представлены данные о расходах на различные коммунальные услуги за три месяца.</a:t>
            </a:r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45058" name="Picture 2" descr="C:\Users\olgat\Downloads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14554"/>
            <a:ext cx="8472488" cy="2120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4286256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2)Сравните </a:t>
            </a:r>
            <a:r>
              <a:rPr lang="ru-RU" sz="2400" dirty="0" smtClean="0"/>
              <a:t>расходы. В каком месяце ваши расходы на коммунальные услуги были наибольшими? </a:t>
            </a:r>
          </a:p>
        </p:txBody>
      </p:sp>
    </p:spTree>
  </p:cSld>
  <p:clrMapOvr>
    <a:masterClrMapping/>
  </p:clrMapOvr>
  <p:transition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2) Март: 3300 руб.</a:t>
            </a:r>
          </a:p>
          <a:p>
            <a:pPr algn="ctr">
              <a:buNone/>
            </a:pPr>
            <a:r>
              <a:rPr lang="ru-RU" sz="4000" dirty="0" smtClean="0"/>
              <a:t> (наибольшие расходы)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Математическая грамотность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Ваша семья проживает в квартире и получает ежемесячные квитанции на оплату коммунальных услуг. В таблице ниже представлены данные о расходах на различные коммунальные услуги за три месяца.</a:t>
            </a:r>
          </a:p>
          <a:p>
            <a:endParaRPr lang="ru-RU" dirty="0"/>
          </a:p>
        </p:txBody>
      </p:sp>
      <p:pic>
        <p:nvPicPr>
          <p:cNvPr id="46082" name="Picture 2" descr="C:\Users\olgat\Downloads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357430"/>
            <a:ext cx="8472488" cy="2120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4500570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smtClean="0"/>
              <a:t>3)Сколько </a:t>
            </a:r>
            <a:r>
              <a:rPr lang="ru-RU" sz="2400" dirty="0" smtClean="0"/>
              <a:t>рублей нужно заплатить за газ за эти 3 месяца?</a:t>
            </a:r>
          </a:p>
        </p:txBody>
      </p:sp>
    </p:spTree>
  </p:cSld>
  <p:clrMapOvr>
    <a:masterClrMapping/>
  </p:clrMapOvr>
  <p:transition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Решение: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14422"/>
            <a:ext cx="90011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3) Газ: 1000+850+900=2750 руб.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Рефлексия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    Урок прошёл удачно: я участвовал в </a:t>
            </a:r>
          </a:p>
          <a:p>
            <a:pPr>
              <a:buNone/>
            </a:pPr>
            <a:r>
              <a:rPr lang="ru-RU" sz="2800" dirty="0" smtClean="0"/>
              <a:t>             работе класса, с заданиями справился.  </a:t>
            </a:r>
          </a:p>
          <a:p>
            <a:pPr>
              <a:buNone/>
            </a:pPr>
            <a:r>
              <a:rPr lang="ru-RU" sz="2800" dirty="0" smtClean="0"/>
              <a:t>             Я очень доволен собой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Сегодня на уроке не все задания оказались   </a:t>
            </a:r>
          </a:p>
          <a:p>
            <a:pPr>
              <a:buNone/>
            </a:pPr>
            <a:r>
              <a:rPr lang="ru-RU" sz="2800" dirty="0" smtClean="0"/>
              <a:t>             легкими. Мне было трудно , но я справился.</a:t>
            </a:r>
          </a:p>
          <a:p>
            <a:pPr>
              <a:buNone/>
            </a:pPr>
            <a:r>
              <a:rPr lang="ru-RU" sz="2800" dirty="0" smtClean="0"/>
              <a:t>             Я доволен собой!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Задания на уроке оказались трудными. </a:t>
            </a:r>
          </a:p>
          <a:p>
            <a:pPr>
              <a:buNone/>
            </a:pPr>
            <a:r>
              <a:rPr lang="ru-RU" sz="2800" dirty="0" smtClean="0"/>
              <a:t>            Мне нужна помощь!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642910" y="1357298"/>
            <a:ext cx="785818" cy="7143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42910" y="3214686"/>
            <a:ext cx="785818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1472" y="5357826"/>
            <a:ext cx="785818" cy="7858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Задача</a:t>
            </a:r>
          </a:p>
          <a:p>
            <a:pPr>
              <a:buNone/>
            </a:pPr>
            <a:r>
              <a:rPr lang="ru-RU" dirty="0" smtClean="0"/>
              <a:t>    На три полки поставили 278 книг. На первую из них поставили на 14 книг больше, чем на вторую. На третью полку в два раза больше, чем на вторую. </a:t>
            </a:r>
          </a:p>
          <a:p>
            <a:pPr>
              <a:buNone/>
            </a:pPr>
            <a:r>
              <a:rPr lang="ru-RU" dirty="0" smtClean="0"/>
              <a:t>    Сколько книг поставили на первую полку?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Подведение итогов урока.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Чему вы научились на уроке?</a:t>
            </a:r>
          </a:p>
          <a:p>
            <a:r>
              <a:rPr lang="ru-RU" dirty="0" smtClean="0"/>
              <a:t>Что вам понравилось? </a:t>
            </a:r>
          </a:p>
          <a:p>
            <a:r>
              <a:rPr lang="ru-RU" dirty="0" smtClean="0"/>
              <a:t>Почему?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dirty="0" smtClean="0"/>
          </a:p>
          <a:p>
            <a:pPr>
              <a:buNone/>
            </a:pPr>
            <a:r>
              <a:rPr lang="ru-RU" sz="6000" dirty="0" smtClean="0"/>
              <a:t> Спасибо за внимание! </a:t>
            </a: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</a:t>
            </a: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</a:t>
            </a: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endParaRPr lang="ru-RU" sz="2800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olgat\Downloads\16b1924fb7f415ade1b62aa3cb25ba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815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Повторение</a:t>
            </a:r>
          </a:p>
          <a:p>
            <a:pPr>
              <a:buNone/>
            </a:pPr>
            <a:r>
              <a:rPr lang="ru-RU" sz="2800" b="1" i="1" dirty="0" smtClean="0"/>
              <a:t>а</a:t>
            </a:r>
            <a:r>
              <a:rPr lang="en-US" sz="2800" b="1" i="1" dirty="0" smtClean="0"/>
              <a:t>x = b </a:t>
            </a:r>
            <a:r>
              <a:rPr lang="en-US" sz="2800" i="1" dirty="0" smtClean="0"/>
              <a:t>– </a:t>
            </a:r>
            <a:r>
              <a:rPr lang="ru-RU" sz="2800" i="1" dirty="0" smtClean="0"/>
              <a:t>линейное уравнение, где </a:t>
            </a:r>
            <a:r>
              <a:rPr lang="en-US" sz="2800" i="1" dirty="0" smtClean="0"/>
              <a:t>x</a:t>
            </a:r>
            <a:r>
              <a:rPr lang="ru-RU" sz="2800" i="1" dirty="0" smtClean="0"/>
              <a:t> – неизвестная переменная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а, </a:t>
            </a:r>
            <a:r>
              <a:rPr lang="en-US" sz="2800" i="1" dirty="0" smtClean="0"/>
              <a:t>b</a:t>
            </a:r>
            <a:r>
              <a:rPr lang="ru-RU" sz="2800" i="1" dirty="0" smtClean="0"/>
              <a:t> – числа</a:t>
            </a:r>
            <a:r>
              <a:rPr lang="en-US" sz="2800" i="1" dirty="0" smtClean="0"/>
              <a:t>;</a:t>
            </a:r>
            <a:r>
              <a:rPr lang="ru-RU" sz="2800" i="1" dirty="0" smtClean="0"/>
              <a:t> а ≠ 0</a:t>
            </a:r>
          </a:p>
          <a:p>
            <a:pPr>
              <a:buNone/>
            </a:pPr>
            <a:r>
              <a:rPr lang="ru-RU" sz="2800" b="1" i="1" dirty="0" err="1" smtClean="0"/>
              <a:t>х</a:t>
            </a:r>
            <a:r>
              <a:rPr lang="ru-RU" sz="2800" b="1" i="1" dirty="0" smtClean="0"/>
              <a:t> = </a:t>
            </a:r>
            <a:r>
              <a:rPr lang="en-US" sz="2800" b="1" i="1" dirty="0" smtClean="0"/>
              <a:t>b:a</a:t>
            </a:r>
          </a:p>
          <a:p>
            <a:pPr>
              <a:buNone/>
            </a:pPr>
            <a:r>
              <a:rPr lang="en-US" sz="2800" i="1" dirty="0" smtClean="0"/>
              <a:t>-(x + a) = -x – a (</a:t>
            </a:r>
            <a:r>
              <a:rPr lang="ru-RU" sz="2800" i="1" dirty="0" smtClean="0"/>
              <a:t>все знаки в скобке меняются</a:t>
            </a:r>
            <a:r>
              <a:rPr lang="en-US" sz="2800" i="1" dirty="0" smtClean="0"/>
              <a:t>)</a:t>
            </a: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+ (</a:t>
            </a:r>
            <a:r>
              <a:rPr lang="en-US" sz="2800" i="1" dirty="0" smtClean="0"/>
              <a:t>a + b</a:t>
            </a:r>
            <a:r>
              <a:rPr lang="ru-RU" sz="2800" i="1" dirty="0" smtClean="0"/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1752</Words>
  <Application>Microsoft Office PowerPoint</Application>
  <PresentationFormat>Экран (4:3)</PresentationFormat>
  <Paragraphs>274</Paragraphs>
  <Slides>39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Формула</vt:lpstr>
      <vt:lpstr>ГБОУ СОШ пос.Чапаевский  м.р. Красноармейский Самарской области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Найдите ошибку в решениях линейных уравнений .</vt:lpstr>
      <vt:lpstr>Правильные ответы:</vt:lpstr>
      <vt:lpstr>Решите уравнения     Составьте слово:        Ответы:                     </vt:lpstr>
      <vt:lpstr>Решите уравнения     Ответ:     Составьте слово:</vt:lpstr>
      <vt:lpstr>Слайд 19</vt:lpstr>
      <vt:lpstr>Слайд 20</vt:lpstr>
      <vt:lpstr>Слайд 21</vt:lpstr>
      <vt:lpstr>Слайд 22</vt:lpstr>
      <vt:lpstr>Математическая грамотность</vt:lpstr>
      <vt:lpstr>Решение:</vt:lpstr>
      <vt:lpstr>Физкультминутка</vt:lpstr>
      <vt:lpstr>Задача </vt:lpstr>
      <vt:lpstr>Решение:</vt:lpstr>
      <vt:lpstr>Математическая грамотность Задача </vt:lpstr>
      <vt:lpstr>Решение:</vt:lpstr>
      <vt:lpstr>Математическая грамотность </vt:lpstr>
      <vt:lpstr>Решение:</vt:lpstr>
      <vt:lpstr>Математическая грамотность </vt:lpstr>
      <vt:lpstr>Решение:</vt:lpstr>
      <vt:lpstr>Математическая грамотность </vt:lpstr>
      <vt:lpstr>Решение:</vt:lpstr>
      <vt:lpstr>Рефлексия</vt:lpstr>
      <vt:lpstr>Домашнее задание</vt:lpstr>
      <vt:lpstr>Подведение итогов урока.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olgat</dc:creator>
  <cp:lastModifiedBy>olgat</cp:lastModifiedBy>
  <cp:revision>173</cp:revision>
  <dcterms:created xsi:type="dcterms:W3CDTF">2024-11-29T04:43:45Z</dcterms:created>
  <dcterms:modified xsi:type="dcterms:W3CDTF">2024-12-10T17:31:27Z</dcterms:modified>
</cp:coreProperties>
</file>